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74" r:id="rId5"/>
    <p:sldId id="259" r:id="rId6"/>
    <p:sldId id="260" r:id="rId7"/>
    <p:sldId id="261" r:id="rId8"/>
    <p:sldId id="296" r:id="rId9"/>
    <p:sldId id="297" r:id="rId10"/>
    <p:sldId id="294" r:id="rId11"/>
    <p:sldId id="292" r:id="rId12"/>
    <p:sldId id="293" r:id="rId13"/>
    <p:sldId id="265" r:id="rId14"/>
    <p:sldId id="266" r:id="rId15"/>
    <p:sldId id="295" r:id="rId16"/>
    <p:sldId id="299" r:id="rId17"/>
    <p:sldId id="300" r:id="rId18"/>
    <p:sldId id="268" r:id="rId19"/>
    <p:sldId id="283" r:id="rId20"/>
    <p:sldId id="277" r:id="rId21"/>
    <p:sldId id="298" r:id="rId22"/>
    <p:sldId id="284" r:id="rId23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–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64" d="100"/>
          <a:sy n="64" d="100"/>
        </p:scale>
        <p:origin x="63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hann Christoph Kirfel" userId="7024b040-e756-4cc7-ae16-ef860a1ca24f" providerId="ADAL" clId="{3B108CC1-E71C-4FFF-95D2-31112EE14F33}"/>
    <pc:docChg chg="delSld">
      <pc:chgData name="Johann Christoph Kirfel" userId="7024b040-e756-4cc7-ae16-ef860a1ca24f" providerId="ADAL" clId="{3B108CC1-E71C-4FFF-95D2-31112EE14F33}" dt="2025-03-12T08:33:48.329" v="6" actId="47"/>
      <pc:docMkLst>
        <pc:docMk/>
      </pc:docMkLst>
      <pc:sldChg chg="del">
        <pc:chgData name="Johann Christoph Kirfel" userId="7024b040-e756-4cc7-ae16-ef860a1ca24f" providerId="ADAL" clId="{3B108CC1-E71C-4FFF-95D2-31112EE14F33}" dt="2025-03-12T08:33:46.130" v="5" actId="47"/>
        <pc:sldMkLst>
          <pc:docMk/>
          <pc:sldMk cId="3028795458" sldId="263"/>
        </pc:sldMkLst>
      </pc:sldChg>
      <pc:sldChg chg="del">
        <pc:chgData name="Johann Christoph Kirfel" userId="7024b040-e756-4cc7-ae16-ef860a1ca24f" providerId="ADAL" clId="{3B108CC1-E71C-4FFF-95D2-31112EE14F33}" dt="2025-03-12T08:33:48.329" v="6" actId="47"/>
        <pc:sldMkLst>
          <pc:docMk/>
          <pc:sldMk cId="1112304882" sldId="269"/>
        </pc:sldMkLst>
      </pc:sldChg>
      <pc:sldChg chg="del">
        <pc:chgData name="Johann Christoph Kirfel" userId="7024b040-e756-4cc7-ae16-ef860a1ca24f" providerId="ADAL" clId="{3B108CC1-E71C-4FFF-95D2-31112EE14F33}" dt="2025-03-12T08:33:44.213" v="3" actId="47"/>
        <pc:sldMkLst>
          <pc:docMk/>
          <pc:sldMk cId="3698123821" sldId="287"/>
        </pc:sldMkLst>
      </pc:sldChg>
      <pc:sldChg chg="del">
        <pc:chgData name="Johann Christoph Kirfel" userId="7024b040-e756-4cc7-ae16-ef860a1ca24f" providerId="ADAL" clId="{3B108CC1-E71C-4FFF-95D2-31112EE14F33}" dt="2025-03-12T08:33:44.406" v="4" actId="47"/>
        <pc:sldMkLst>
          <pc:docMk/>
          <pc:sldMk cId="2164231250" sldId="288"/>
        </pc:sldMkLst>
      </pc:sldChg>
      <pc:sldChg chg="del">
        <pc:chgData name="Johann Christoph Kirfel" userId="7024b040-e756-4cc7-ae16-ef860a1ca24f" providerId="ADAL" clId="{3B108CC1-E71C-4FFF-95D2-31112EE14F33}" dt="2025-03-12T08:33:38.540" v="2" actId="47"/>
        <pc:sldMkLst>
          <pc:docMk/>
          <pc:sldMk cId="4209221394" sldId="289"/>
        </pc:sldMkLst>
      </pc:sldChg>
      <pc:sldChg chg="del">
        <pc:chgData name="Johann Christoph Kirfel" userId="7024b040-e756-4cc7-ae16-ef860a1ca24f" providerId="ADAL" clId="{3B108CC1-E71C-4FFF-95D2-31112EE14F33}" dt="2025-03-12T08:33:35.333" v="1" actId="47"/>
        <pc:sldMkLst>
          <pc:docMk/>
          <pc:sldMk cId="2102924201" sldId="290"/>
        </pc:sldMkLst>
      </pc:sldChg>
      <pc:sldChg chg="del">
        <pc:chgData name="Johann Christoph Kirfel" userId="7024b040-e756-4cc7-ae16-ef860a1ca24f" providerId="ADAL" clId="{3B108CC1-E71C-4FFF-95D2-31112EE14F33}" dt="2025-03-12T08:33:27.707" v="0" actId="47"/>
        <pc:sldMkLst>
          <pc:docMk/>
          <pc:sldMk cId="2976012181" sldId="291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48894-6DC1-4674-BED8-54A0D09410D3}" type="datetimeFigureOut">
              <a:rPr lang="nb-NO" smtClean="0"/>
              <a:t>12.03.2025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F1C87-A717-403A-9A8A-0F61B5B6FAC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922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48894-6DC1-4674-BED8-54A0D09410D3}" type="datetimeFigureOut">
              <a:rPr lang="nb-NO" smtClean="0"/>
              <a:t>12.03.2025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F1C87-A717-403A-9A8A-0F61B5B6FAC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061730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48894-6DC1-4674-BED8-54A0D09410D3}" type="datetimeFigureOut">
              <a:rPr lang="nb-NO" smtClean="0"/>
              <a:t>12.03.2025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F1C87-A717-403A-9A8A-0F61B5B6FAC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765065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48894-6DC1-4674-BED8-54A0D09410D3}" type="datetimeFigureOut">
              <a:rPr lang="nb-NO" smtClean="0"/>
              <a:t>12.03.2025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F1C87-A717-403A-9A8A-0F61B5B6FAC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88298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48894-6DC1-4674-BED8-54A0D09410D3}" type="datetimeFigureOut">
              <a:rPr lang="nb-NO" smtClean="0"/>
              <a:t>12.03.2025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F1C87-A717-403A-9A8A-0F61B5B6FAC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740400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48894-6DC1-4674-BED8-54A0D09410D3}" type="datetimeFigureOut">
              <a:rPr lang="nb-NO" smtClean="0"/>
              <a:t>12.03.2025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F1C87-A717-403A-9A8A-0F61B5B6FAC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575401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48894-6DC1-4674-BED8-54A0D09410D3}" type="datetimeFigureOut">
              <a:rPr lang="nb-NO" smtClean="0"/>
              <a:t>12.03.2025</a:t>
            </a:fld>
            <a:endParaRPr lang="nb-N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F1C87-A717-403A-9A8A-0F61B5B6FAC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924112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48894-6DC1-4674-BED8-54A0D09410D3}" type="datetimeFigureOut">
              <a:rPr lang="nb-NO" smtClean="0"/>
              <a:t>12.03.2025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F1C87-A717-403A-9A8A-0F61B5B6FAC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692725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48894-6DC1-4674-BED8-54A0D09410D3}" type="datetimeFigureOut">
              <a:rPr lang="nb-NO" smtClean="0"/>
              <a:t>12.03.2025</a:t>
            </a:fld>
            <a:endParaRPr lang="nb-N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F1C87-A717-403A-9A8A-0F61B5B6FAC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162731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48894-6DC1-4674-BED8-54A0D09410D3}" type="datetimeFigureOut">
              <a:rPr lang="nb-NO" smtClean="0"/>
              <a:t>12.03.2025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F1C87-A717-403A-9A8A-0F61B5B6FAC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125172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48894-6DC1-4674-BED8-54A0D09410D3}" type="datetimeFigureOut">
              <a:rPr lang="nb-NO" smtClean="0"/>
              <a:t>12.03.2025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F1C87-A717-403A-9A8A-0F61B5B6FAC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387421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548894-6DC1-4674-BED8-54A0D09410D3}" type="datetimeFigureOut">
              <a:rPr lang="nb-NO" smtClean="0"/>
              <a:t>12.03.2025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4F1C87-A717-403A-9A8A-0F61B5B6FAC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504405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0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2183" y="1113126"/>
            <a:ext cx="9144000" cy="3361405"/>
          </a:xfrm>
        </p:spPr>
        <p:txBody>
          <a:bodyPr>
            <a:normAutofit fontScale="90000"/>
          </a:bodyPr>
          <a:lstStyle/>
          <a:p>
            <a:br>
              <a:rPr lang="nb-NO" sz="5300" b="1" dirty="0"/>
            </a:br>
            <a:r>
              <a:rPr lang="en-US" b="1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Rotutdragningsalgoritmer</a:t>
            </a:r>
            <a:r>
              <a:rPr lang="en-US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: </a:t>
            </a:r>
            <a:br>
              <a:rPr lang="en-US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en-US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Fra </a:t>
            </a:r>
            <a:r>
              <a:rPr lang="en-US" b="1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Geometri</a:t>
            </a:r>
            <a:r>
              <a:rPr lang="en-US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b="1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til</a:t>
            </a:r>
            <a:r>
              <a:rPr lang="en-US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b="1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programmering</a:t>
            </a:r>
            <a:br>
              <a:rPr lang="nb-NO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br>
              <a:rPr lang="nb-NO" dirty="0"/>
            </a:br>
            <a:endParaRPr lang="nb-NO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403558"/>
            <a:ext cx="9144000" cy="854242"/>
          </a:xfrm>
        </p:spPr>
        <p:txBody>
          <a:bodyPr>
            <a:noAutofit/>
          </a:bodyPr>
          <a:lstStyle/>
          <a:p>
            <a:r>
              <a:rPr lang="nb-NO" sz="3200" dirty="0"/>
              <a:t>Christoph Kirfel</a:t>
            </a:r>
          </a:p>
          <a:p>
            <a:r>
              <a:rPr lang="nb-NO" sz="3200" dirty="0"/>
              <a:t>10/11 mars 2025</a:t>
            </a:r>
          </a:p>
          <a:p>
            <a:r>
              <a:rPr lang="nb-NO" sz="3200" dirty="0"/>
              <a:t>PRIS – konferanse Ørsta</a:t>
            </a:r>
          </a:p>
        </p:txBody>
      </p:sp>
    </p:spTree>
    <p:extLst>
      <p:ext uri="{BB962C8B-B14F-4D97-AF65-F5344CB8AC3E}">
        <p14:creationId xmlns:p14="http://schemas.microsoft.com/office/powerpoint/2010/main" val="7883270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6DAAD46-51FD-A099-99D2-FBA713DD9A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Vi setter i gang og programmerer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E541B29A-C8A5-7DF1-0C66-433F349106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nb-NO" dirty="0"/>
              <a:t># -*- </a:t>
            </a:r>
            <a:r>
              <a:rPr lang="nb-NO" dirty="0" err="1"/>
              <a:t>coding</a:t>
            </a:r>
            <a:r>
              <a:rPr lang="nb-NO" dirty="0"/>
              <a:t>: utf-8 -*-</a:t>
            </a:r>
          </a:p>
          <a:p>
            <a:r>
              <a:rPr lang="nb-NO" dirty="0"/>
              <a:t>"""</a:t>
            </a:r>
          </a:p>
          <a:p>
            <a:r>
              <a:rPr lang="nb-NO" dirty="0" err="1"/>
              <a:t>Created</a:t>
            </a:r>
            <a:r>
              <a:rPr lang="nb-NO" dirty="0"/>
              <a:t> </a:t>
            </a:r>
            <a:r>
              <a:rPr lang="nb-NO" dirty="0" err="1"/>
              <a:t>on</a:t>
            </a:r>
            <a:r>
              <a:rPr lang="nb-NO" dirty="0"/>
              <a:t> Thu </a:t>
            </a:r>
            <a:r>
              <a:rPr lang="nb-NO" dirty="0" err="1"/>
              <a:t>Oct</a:t>
            </a:r>
            <a:r>
              <a:rPr lang="nb-NO" dirty="0"/>
              <a:t> 28 17:23:10 2021</a:t>
            </a:r>
          </a:p>
          <a:p>
            <a:endParaRPr lang="nb-NO" dirty="0"/>
          </a:p>
          <a:p>
            <a:r>
              <a:rPr lang="nb-NO" dirty="0"/>
              <a:t>@author: cki001</a:t>
            </a:r>
          </a:p>
          <a:p>
            <a:r>
              <a:rPr lang="nb-NO" dirty="0"/>
              <a:t>"""</a:t>
            </a:r>
          </a:p>
          <a:p>
            <a:endParaRPr lang="nb-NO" dirty="0"/>
          </a:p>
          <a:p>
            <a:r>
              <a:rPr lang="nb-NO" dirty="0"/>
              <a:t>import </a:t>
            </a:r>
            <a:r>
              <a:rPr lang="nb-NO" dirty="0" err="1"/>
              <a:t>math</a:t>
            </a:r>
            <a:r>
              <a:rPr lang="nb-NO" dirty="0"/>
              <a:t>;</a:t>
            </a:r>
          </a:p>
          <a:p>
            <a:r>
              <a:rPr lang="nb-NO" dirty="0"/>
              <a:t>import </a:t>
            </a:r>
            <a:r>
              <a:rPr lang="nb-NO" dirty="0" err="1"/>
              <a:t>numpy</a:t>
            </a:r>
            <a:r>
              <a:rPr lang="nb-NO" dirty="0"/>
              <a:t> as </a:t>
            </a:r>
            <a:r>
              <a:rPr lang="nb-NO" dirty="0" err="1"/>
              <a:t>np</a:t>
            </a:r>
            <a:r>
              <a:rPr lang="nb-NO" dirty="0"/>
              <a:t>;</a:t>
            </a:r>
          </a:p>
          <a:p>
            <a:r>
              <a:rPr lang="nb-NO" dirty="0"/>
              <a:t>'''</a:t>
            </a:r>
          </a:p>
          <a:p>
            <a:r>
              <a:rPr lang="nb-NO" dirty="0" err="1"/>
              <a:t>Rotutdragning</a:t>
            </a:r>
            <a:r>
              <a:rPr lang="nb-NO" dirty="0"/>
              <a:t> etter indisk oppskrift.</a:t>
            </a:r>
          </a:p>
          <a:p>
            <a:r>
              <a:rPr lang="nb-NO" dirty="0"/>
              <a:t>'''</a:t>
            </a:r>
          </a:p>
          <a:p>
            <a:endParaRPr lang="nb-NO" dirty="0"/>
          </a:p>
          <a:p>
            <a:r>
              <a:rPr lang="nb-NO" dirty="0"/>
              <a:t>from </a:t>
            </a:r>
            <a:r>
              <a:rPr lang="nb-NO" dirty="0" err="1"/>
              <a:t>decimal</a:t>
            </a:r>
            <a:r>
              <a:rPr lang="nb-NO" dirty="0"/>
              <a:t> import *</a:t>
            </a:r>
          </a:p>
          <a:p>
            <a:r>
              <a:rPr lang="nb-NO" dirty="0" err="1"/>
              <a:t>getcontext</a:t>
            </a:r>
            <a:r>
              <a:rPr lang="nb-NO" dirty="0"/>
              <a:t>().</a:t>
            </a:r>
            <a:r>
              <a:rPr lang="nb-NO" dirty="0" err="1"/>
              <a:t>prec</a:t>
            </a:r>
            <a:r>
              <a:rPr lang="nb-NO" dirty="0"/>
              <a:t> = 100  # </a:t>
            </a:r>
            <a:r>
              <a:rPr lang="nb-NO" dirty="0" err="1"/>
              <a:t>Change</a:t>
            </a:r>
            <a:r>
              <a:rPr lang="nb-NO" dirty="0"/>
              <a:t> </a:t>
            </a:r>
            <a:r>
              <a:rPr lang="nb-NO" dirty="0" err="1"/>
              <a:t>the</a:t>
            </a:r>
            <a:r>
              <a:rPr lang="nb-NO" dirty="0"/>
              <a:t> </a:t>
            </a:r>
            <a:r>
              <a:rPr lang="nb-NO" dirty="0" err="1"/>
              <a:t>precision</a:t>
            </a:r>
            <a:endParaRPr lang="nb-NO" dirty="0"/>
          </a:p>
          <a:p>
            <a:endParaRPr lang="nb-NO" dirty="0"/>
          </a:p>
          <a:p>
            <a:endParaRPr lang="nb-NO" dirty="0"/>
          </a:p>
          <a:p>
            <a:endParaRPr lang="nb-NO" dirty="0"/>
          </a:p>
        </p:txBody>
      </p:sp>
      <p:sp>
        <p:nvSpPr>
          <p:cNvPr id="4" name="TekstSylinder 3">
            <a:extLst>
              <a:ext uri="{FF2B5EF4-FFF2-40B4-BE49-F238E27FC236}">
                <a16:creationId xmlns:a16="http://schemas.microsoft.com/office/drawing/2014/main" id="{8E246543-9682-5402-4CD2-08103B1C2E22}"/>
              </a:ext>
            </a:extLst>
          </p:cNvPr>
          <p:cNvSpPr txBox="1"/>
          <p:nvPr/>
        </p:nvSpPr>
        <p:spPr>
          <a:xfrm>
            <a:off x="5374105" y="1825625"/>
            <a:ext cx="432334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200" dirty="0"/>
              <a:t>N=1234567</a:t>
            </a:r>
          </a:p>
          <a:p>
            <a:endParaRPr lang="nb-NO" sz="1200" dirty="0"/>
          </a:p>
          <a:p>
            <a:r>
              <a:rPr lang="nb-NO" sz="1200" dirty="0"/>
              <a:t>a=(N+1)/2</a:t>
            </a:r>
          </a:p>
          <a:p>
            <a:r>
              <a:rPr lang="nb-NO" sz="1200" dirty="0"/>
              <a:t>b=(N-1)/2</a:t>
            </a:r>
          </a:p>
          <a:p>
            <a:r>
              <a:rPr lang="nb-NO" sz="1200" dirty="0"/>
              <a:t>S=20</a:t>
            </a:r>
          </a:p>
          <a:p>
            <a:endParaRPr lang="nb-NO" sz="1200" dirty="0"/>
          </a:p>
          <a:p>
            <a:r>
              <a:rPr lang="nb-NO" sz="1200" dirty="0"/>
              <a:t>T=0</a:t>
            </a:r>
          </a:p>
          <a:p>
            <a:r>
              <a:rPr lang="nb-NO" sz="1200" dirty="0" err="1"/>
              <a:t>while</a:t>
            </a:r>
            <a:r>
              <a:rPr lang="nb-NO" sz="1200" dirty="0"/>
              <a:t> T&lt;S:</a:t>
            </a:r>
          </a:p>
          <a:p>
            <a:r>
              <a:rPr lang="nb-NO" sz="1200" dirty="0"/>
              <a:t>    '''</a:t>
            </a:r>
          </a:p>
          <a:p>
            <a:r>
              <a:rPr lang="nb-NO" sz="1200" dirty="0"/>
              <a:t>    </a:t>
            </a:r>
            <a:r>
              <a:rPr lang="nb-NO" sz="1200" dirty="0" err="1"/>
              <a:t>print</a:t>
            </a:r>
            <a:r>
              <a:rPr lang="nb-NO" sz="1200" dirty="0"/>
              <a:t>(</a:t>
            </a:r>
            <a:r>
              <a:rPr lang="nb-NO" sz="1200" dirty="0" err="1"/>
              <a:t>Decimal</a:t>
            </a:r>
            <a:r>
              <a:rPr lang="nb-NO" sz="1200" dirty="0"/>
              <a:t>(a)-</a:t>
            </a:r>
            <a:r>
              <a:rPr lang="nb-NO" sz="1200" dirty="0" err="1"/>
              <a:t>Decimal</a:t>
            </a:r>
            <a:r>
              <a:rPr lang="nb-NO" sz="1200" dirty="0"/>
              <a:t>(N).</a:t>
            </a:r>
            <a:r>
              <a:rPr lang="nb-NO" sz="1200" dirty="0" err="1"/>
              <a:t>sqrt</a:t>
            </a:r>
            <a:r>
              <a:rPr lang="nb-NO" sz="1200" dirty="0"/>
              <a:t>())</a:t>
            </a:r>
          </a:p>
          <a:p>
            <a:r>
              <a:rPr lang="nb-NO" sz="1200" dirty="0"/>
              <a:t>    </a:t>
            </a:r>
            <a:r>
              <a:rPr lang="nb-NO" sz="1200" dirty="0" err="1"/>
              <a:t>print</a:t>
            </a:r>
            <a:r>
              <a:rPr lang="nb-NO" sz="1200" dirty="0"/>
              <a:t>(" ")</a:t>
            </a:r>
          </a:p>
          <a:p>
            <a:r>
              <a:rPr lang="nb-NO" sz="1200" dirty="0"/>
              <a:t>    '''</a:t>
            </a:r>
          </a:p>
          <a:p>
            <a:r>
              <a:rPr lang="nb-NO" sz="1200" dirty="0"/>
              <a:t>    </a:t>
            </a:r>
            <a:r>
              <a:rPr lang="nb-NO" sz="1200" dirty="0" err="1"/>
              <a:t>print</a:t>
            </a:r>
            <a:r>
              <a:rPr lang="nb-NO" sz="1200" dirty="0"/>
              <a:t>(b)</a:t>
            </a:r>
          </a:p>
          <a:p>
            <a:r>
              <a:rPr lang="nb-NO" sz="1200" dirty="0"/>
              <a:t>    b=</a:t>
            </a:r>
            <a:r>
              <a:rPr lang="nb-NO" sz="1200" dirty="0" err="1"/>
              <a:t>Decimal</a:t>
            </a:r>
            <a:r>
              <a:rPr lang="nb-NO" sz="1200" dirty="0"/>
              <a:t>(b)*</a:t>
            </a:r>
            <a:r>
              <a:rPr lang="nb-NO" sz="1200" dirty="0" err="1"/>
              <a:t>Decimal</a:t>
            </a:r>
            <a:r>
              <a:rPr lang="nb-NO" sz="1200" dirty="0"/>
              <a:t>(b)/(2*</a:t>
            </a:r>
            <a:r>
              <a:rPr lang="nb-NO" sz="1200" dirty="0" err="1"/>
              <a:t>Decimal</a:t>
            </a:r>
            <a:r>
              <a:rPr lang="nb-NO" sz="1200" dirty="0"/>
              <a:t>(a))</a:t>
            </a:r>
          </a:p>
          <a:p>
            <a:r>
              <a:rPr lang="nb-NO" sz="1200" dirty="0"/>
              <a:t>    a=</a:t>
            </a:r>
            <a:r>
              <a:rPr lang="nb-NO" sz="1200" dirty="0" err="1"/>
              <a:t>Decimal</a:t>
            </a:r>
            <a:r>
              <a:rPr lang="nb-NO" sz="1200" dirty="0"/>
              <a:t>(a)-</a:t>
            </a:r>
            <a:r>
              <a:rPr lang="nb-NO" sz="1200" dirty="0" err="1"/>
              <a:t>Decimal</a:t>
            </a:r>
            <a:r>
              <a:rPr lang="nb-NO" sz="1200" dirty="0"/>
              <a:t>(b)</a:t>
            </a:r>
          </a:p>
          <a:p>
            <a:r>
              <a:rPr lang="nb-NO" sz="1200" dirty="0"/>
              <a:t>    T=T+1</a:t>
            </a:r>
          </a:p>
          <a:p>
            <a:r>
              <a:rPr lang="nb-NO" sz="1200" dirty="0"/>
              <a:t>    </a:t>
            </a:r>
          </a:p>
          <a:p>
            <a:r>
              <a:rPr lang="nb-NO" sz="1200" dirty="0" err="1"/>
              <a:t>print</a:t>
            </a:r>
            <a:r>
              <a:rPr lang="nb-NO" sz="1200" dirty="0"/>
              <a:t>("END")</a:t>
            </a:r>
          </a:p>
        </p:txBody>
      </p:sp>
    </p:spTree>
    <p:extLst>
      <p:ext uri="{BB962C8B-B14F-4D97-AF65-F5344CB8AC3E}">
        <p14:creationId xmlns:p14="http://schemas.microsoft.com/office/powerpoint/2010/main" val="21315261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10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1000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1000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1000"/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1000"/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1000"/>
                                        <p:tgtEl>
                                          <p:spTgt spid="4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4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4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4C0E01-70A2-5AF5-E1F5-785F57E8D4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60" y="5814398"/>
            <a:ext cx="3415140" cy="526768"/>
          </a:xfrm>
        </p:spPr>
        <p:txBody>
          <a:bodyPr>
            <a:normAutofit/>
          </a:bodyPr>
          <a:lstStyle/>
          <a:p>
            <a:r>
              <a:rPr lang="nb-NO" sz="1000" dirty="0"/>
              <a:t>https://www.heimwerkertools.com/magazin/holz-spalten-so-geht-es-richtig</a:t>
            </a:r>
            <a:r>
              <a:rPr lang="nb-NO" sz="500" dirty="0"/>
              <a:t>/</a:t>
            </a:r>
          </a:p>
        </p:txBody>
      </p:sp>
      <p:pic>
        <p:nvPicPr>
          <p:cNvPr id="5" name="Content Placeholder 4" descr="A person chopping wood with a axe&#10;&#10;AI-generated content may be incorrect.">
            <a:extLst>
              <a:ext uri="{FF2B5EF4-FFF2-40B4-BE49-F238E27FC236}">
                <a16:creationId xmlns:a16="http://schemas.microsoft.com/office/drawing/2014/main" id="{F129FDCC-2DFB-A540-D40F-58806FBBB34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492" y="3153832"/>
            <a:ext cx="3556146" cy="2193420"/>
          </a:xfrm>
        </p:spPr>
      </p:pic>
      <p:pic>
        <p:nvPicPr>
          <p:cNvPr id="8" name="Picture 7" descr="A statue of a person sitting on a rock&#10;&#10;AI-generated content may be incorrect.">
            <a:extLst>
              <a:ext uri="{FF2B5EF4-FFF2-40B4-BE49-F238E27FC236}">
                <a16:creationId xmlns:a16="http://schemas.microsoft.com/office/drawing/2014/main" id="{EE8B69AC-38E5-8789-8A98-637D5B72FF3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6199" y="2628900"/>
            <a:ext cx="2571750" cy="297180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1AB03949-EAE2-364E-FA29-7774CDC9D957}"/>
              </a:ext>
            </a:extLst>
          </p:cNvPr>
          <p:cNvSpPr txBox="1"/>
          <p:nvPr/>
        </p:nvSpPr>
        <p:spPr>
          <a:xfrm>
            <a:off x="4536565" y="5844222"/>
            <a:ext cx="321458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b-NO" sz="1000" dirty="0"/>
              <a:t>https://www.google.com/search?client=firefox-b-d&amp;channel=entpr&amp;q=Rodin+tenkeren#lpg=cid:CgIgAQ%3D%3D,ik:AF1QipMU53l_Fq4uYBu4bbbOYS6PBm-Qh-aOP9e7ym7t</a:t>
            </a:r>
          </a:p>
        </p:txBody>
      </p:sp>
      <p:pic>
        <p:nvPicPr>
          <p:cNvPr id="12" name="Picture 11" descr="A person using a file to polish a piece of wood&#10;&#10;AI-generated content may be incorrect.">
            <a:extLst>
              <a:ext uri="{FF2B5EF4-FFF2-40B4-BE49-F238E27FC236}">
                <a16:creationId xmlns:a16="http://schemas.microsoft.com/office/drawing/2014/main" id="{884FE5D4-5892-2080-7073-AD3BA40805E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1146" y="2985132"/>
            <a:ext cx="3791489" cy="2530819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CFF9024D-E9CA-523A-B2BE-D765CBD379C1}"/>
              </a:ext>
            </a:extLst>
          </p:cNvPr>
          <p:cNvSpPr txBox="1"/>
          <p:nvPr/>
        </p:nvSpPr>
        <p:spPr>
          <a:xfrm>
            <a:off x="8057941" y="5951944"/>
            <a:ext cx="335679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000" dirty="0"/>
              <a:t>https://pbase.com/maritimmodellklubb/image/132750476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4AF4050-A9B6-23C6-EEAD-58AF7B0F7489}"/>
              </a:ext>
            </a:extLst>
          </p:cNvPr>
          <p:cNvSpPr txBox="1"/>
          <p:nvPr/>
        </p:nvSpPr>
        <p:spPr>
          <a:xfrm>
            <a:off x="904461" y="626165"/>
            <a:ext cx="10510279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Fase 1				Fase 2					Fase 3</a:t>
            </a:r>
          </a:p>
          <a:p>
            <a:endParaRPr lang="en-US" sz="2800" b="1" dirty="0"/>
          </a:p>
          <a:p>
            <a:r>
              <a:rPr lang="en-US" sz="2800" b="1" dirty="0" err="1"/>
              <a:t>Halvering</a:t>
            </a:r>
            <a:r>
              <a:rPr lang="en-US" sz="2800" b="1" dirty="0"/>
              <a:t>			</a:t>
            </a:r>
            <a:r>
              <a:rPr lang="en-US" sz="2800" b="1" dirty="0" err="1"/>
              <a:t>Mellomfase</a:t>
            </a:r>
            <a:r>
              <a:rPr lang="en-US" sz="2800" b="1" dirty="0"/>
              <a:t>				</a:t>
            </a:r>
            <a:r>
              <a:rPr lang="en-US" sz="2800" b="1" dirty="0" err="1"/>
              <a:t>Finpussing</a:t>
            </a:r>
            <a:endParaRPr lang="en-US" sz="2800" b="1" dirty="0"/>
          </a:p>
          <a:p>
            <a:r>
              <a:rPr lang="en-US" sz="2800" b="1" dirty="0"/>
              <a:t>			</a:t>
            </a:r>
            <a:r>
              <a:rPr lang="en-US" sz="2800" b="1"/>
              <a:t>	?????????</a:t>
            </a:r>
            <a:endParaRPr lang="nb-NO" sz="2800" b="1" dirty="0"/>
          </a:p>
        </p:txBody>
      </p:sp>
    </p:spTree>
    <p:extLst>
      <p:ext uri="{BB962C8B-B14F-4D97-AF65-F5344CB8AC3E}">
        <p14:creationId xmlns:p14="http://schemas.microsoft.com/office/powerpoint/2010/main" val="26680832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08CD3C4-A30D-8982-6540-46316ACDCA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b="1" dirty="0"/>
              <a:t>Bekreftelse av observasjon 1 (Halvering)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Plassholder for innhold 2">
                <a:extLst>
                  <a:ext uri="{FF2B5EF4-FFF2-40B4-BE49-F238E27FC236}">
                    <a16:creationId xmlns:a16="http://schemas.microsoft.com/office/drawing/2014/main" id="{B6139A61-1A4A-1A31-E503-B6522DE1F8E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555145"/>
                <a:ext cx="6845968" cy="4621818"/>
              </a:xfrm>
            </p:spPr>
            <p:txBody>
              <a:bodyPr/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nb-NO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b-NO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nb-NO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nb-NO" b="0" i="1" smtClean="0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nb-NO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b-NO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nb-NO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nb-NO" b="0" i="1" smtClean="0">
                          <a:latin typeface="Cambria Math" panose="02040503050406030204" pitchFamily="18" charset="0"/>
                        </a:rPr>
                        <m:t>&lt;</m:t>
                      </m:r>
                      <m:rad>
                        <m:radPr>
                          <m:degHide m:val="on"/>
                          <m:ctrlPr>
                            <a:rPr lang="nb-NO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nb-NO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</m:rad>
                    </m:oMath>
                  </m:oMathPara>
                </a14:m>
                <a:endParaRPr lang="nb-NO" dirty="0"/>
              </a:p>
              <a:p>
                <a:pPr marL="0" indent="0">
                  <a:buNone/>
                </a:pPr>
                <a:endParaRPr lang="nb-NO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nb-NO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b-NO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nb-NO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nb-NO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nb-NO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nb-NO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nb-NO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b-NO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nb-NO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nb-NO" b="0" i="1" smtClean="0">
                          <a:latin typeface="Cambria Math" panose="02040503050406030204" pitchFamily="18" charset="0"/>
                        </a:rPr>
                        <m:t>&lt;</m:t>
                      </m:r>
                      <m:rad>
                        <m:radPr>
                          <m:degHide m:val="on"/>
                          <m:ctrlPr>
                            <a:rPr lang="nb-NO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nb-NO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</m:rad>
                    </m:oMath>
                  </m:oMathPara>
                </a14:m>
                <a:endParaRPr lang="nb-NO" dirty="0"/>
              </a:p>
              <a:p>
                <a:pPr marL="0" indent="0">
                  <a:buNone/>
                </a:pPr>
                <a:endParaRPr lang="nb-NO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nb-NO" b="0" i="1" smtClean="0">
                          <a:latin typeface="Cambria Math" panose="02040503050406030204" pitchFamily="18" charset="0"/>
                        </a:rPr>
                        <m:t>2</m:t>
                      </m:r>
                      <m:sSup>
                        <m:sSupPr>
                          <m:ctrlPr>
                            <a:rPr lang="nb-NO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b-NO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nb-NO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nb-NO" b="0" i="1" smtClean="0">
                          <a:latin typeface="Cambria Math" panose="02040503050406030204" pitchFamily="18" charset="0"/>
                        </a:rPr>
                        <m:t>&lt;</m:t>
                      </m:r>
                      <m:r>
                        <a:rPr lang="nb-NO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nb-NO" b="0" i="1" smtClean="0">
                          <a:latin typeface="Cambria Math" panose="02040503050406030204" pitchFamily="18" charset="0"/>
                        </a:rPr>
                        <m:t>+</m:t>
                      </m:r>
                      <m:rad>
                        <m:radPr>
                          <m:degHide m:val="on"/>
                          <m:ctrlPr>
                            <a:rPr lang="nb-NO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nb-NO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</m:rad>
                    </m:oMath>
                  </m:oMathPara>
                </a14:m>
                <a:endParaRPr lang="nb-NO" dirty="0"/>
              </a:p>
              <a:p>
                <a:pPr marL="0" indent="0">
                  <a:buNone/>
                </a:pPr>
                <a:endParaRPr lang="nb-NO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nb-NO" b="0" i="1" smtClean="0">
                          <a:latin typeface="Cambria Math" panose="02040503050406030204" pitchFamily="18" charset="0"/>
                        </a:rPr>
                        <m:t>2</m:t>
                      </m:r>
                      <m:sSup>
                        <m:sSupPr>
                          <m:ctrlPr>
                            <a:rPr lang="nb-NO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b-NO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nb-NO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nb-NO" b="0" i="1" smtClean="0">
                          <a:latin typeface="Cambria Math" panose="02040503050406030204" pitchFamily="18" charset="0"/>
                        </a:rPr>
                        <m:t>−2</m:t>
                      </m:r>
                      <m:rad>
                        <m:radPr>
                          <m:degHide m:val="on"/>
                          <m:ctrlPr>
                            <a:rPr lang="nb-NO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nb-NO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</m:rad>
                      <m:r>
                        <a:rPr lang="nb-NO" b="0" i="1" smtClean="0">
                          <a:latin typeface="Cambria Math" panose="02040503050406030204" pitchFamily="18" charset="0"/>
                        </a:rPr>
                        <m:t>&lt;</m:t>
                      </m:r>
                      <m:r>
                        <a:rPr lang="nb-NO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nb-NO" b="0" i="1" smtClean="0">
                          <a:latin typeface="Cambria Math" panose="02040503050406030204" pitchFamily="18" charset="0"/>
                        </a:rPr>
                        <m:t>−</m:t>
                      </m:r>
                      <m:rad>
                        <m:radPr>
                          <m:degHide m:val="on"/>
                          <m:ctrlPr>
                            <a:rPr lang="nb-NO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nb-NO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</m:rad>
                    </m:oMath>
                  </m:oMathPara>
                </a14:m>
                <a:endParaRPr lang="nb-NO" dirty="0"/>
              </a:p>
              <a:p>
                <a:pPr marL="0" indent="0">
                  <a:buNone/>
                </a:pPr>
                <a:endParaRPr lang="nb-NO" dirty="0"/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nb-NO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nb-NO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nb-NO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nb-NO" b="0" i="1" smtClean="0">
                        <a:latin typeface="Cambria Math" panose="02040503050406030204" pitchFamily="18" charset="0"/>
                      </a:rPr>
                      <m:t>−</m:t>
                    </m:r>
                    <m:rad>
                      <m:radPr>
                        <m:degHide m:val="on"/>
                        <m:ctrlPr>
                          <a:rPr lang="nb-NO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nb-NO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</m:rad>
                    <m:r>
                      <a:rPr lang="nb-NO" b="0" i="1" smtClean="0">
                        <a:latin typeface="Cambria Math" panose="02040503050406030204" pitchFamily="18" charset="0"/>
                      </a:rPr>
                      <m:t>&lt;</m:t>
                    </m:r>
                    <m:f>
                      <m:fPr>
                        <m:ctrlPr>
                          <a:rPr lang="nb-NO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b-NO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nb-NO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ad>
                          <m:radPr>
                            <m:degHide m:val="on"/>
                            <m:ctrlPr>
                              <a:rPr lang="nb-NO" i="1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nb-NO" i="1">
                                <a:latin typeface="Cambria Math" panose="02040503050406030204" pitchFamily="18" charset="0"/>
                              </a:rPr>
                              <m:t>𝑁</m:t>
                            </m:r>
                          </m:e>
                        </m:rad>
                      </m:num>
                      <m:den>
                        <m:r>
                          <a:rPr lang="nb-NO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nb-NO" dirty="0"/>
                  <a:t> </a:t>
                </a:r>
              </a:p>
            </p:txBody>
          </p:sp>
        </mc:Choice>
        <mc:Fallback xmlns="">
          <p:sp>
            <p:nvSpPr>
              <p:cNvPr id="3" name="Plassholder for innhold 2">
                <a:extLst>
                  <a:ext uri="{FF2B5EF4-FFF2-40B4-BE49-F238E27FC236}">
                    <a16:creationId xmlns:a16="http://schemas.microsoft.com/office/drawing/2014/main" id="{B6139A61-1A4A-1A31-E503-B6522DE1F8E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555145"/>
                <a:ext cx="6845968" cy="4621818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b-NO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Bilde 4">
            <a:extLst>
              <a:ext uri="{FF2B5EF4-FFF2-40B4-BE49-F238E27FC236}">
                <a16:creationId xmlns:a16="http://schemas.microsoft.com/office/drawing/2014/main" id="{84E02127-DDF9-B058-D6E5-742D4EF0659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32670" y="1400839"/>
            <a:ext cx="4542070" cy="3902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04234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b="1" dirty="0"/>
              <a:t>Bekreftelse av observasjonsfase 3 (finpussing)</a:t>
            </a:r>
            <a:br>
              <a:rPr lang="nb-NO" b="1" dirty="0"/>
            </a:br>
            <a:r>
              <a:rPr lang="nb-NO" b="1" dirty="0"/>
              <a:t>Fordobling av antall korrekte siffer</a:t>
            </a:r>
            <a:br>
              <a:rPr lang="nb-NO" dirty="0"/>
            </a:br>
            <a:endParaRPr lang="nb-NO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nb-NO" dirty="0"/>
                  <a:t>Finne sammenheng mellom  </a:t>
                </a:r>
                <a14:m>
                  <m:oMath xmlns:m="http://schemas.openxmlformats.org/officeDocument/2006/math">
                    <m:r>
                      <a:rPr lang="nb-NO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nb-NO" i="1">
                        <a:latin typeface="Cambria Math" panose="02040503050406030204" pitchFamily="18" charset="0"/>
                      </a:rPr>
                      <m:t>−</m:t>
                    </m:r>
                    <m:rad>
                      <m:radPr>
                        <m:degHide m:val="on"/>
                        <m:ctrlPr>
                          <a:rPr lang="nb-NO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nb-NO" i="1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</m:rad>
                  </m:oMath>
                </a14:m>
                <a:r>
                  <a:rPr lang="nb-NO" dirty="0"/>
                  <a:t> og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nb-NO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nb-NO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nb-NO" i="1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nb-NO" i="1">
                        <a:latin typeface="Cambria Math" panose="02040503050406030204" pitchFamily="18" charset="0"/>
                      </a:rPr>
                      <m:t>−</m:t>
                    </m:r>
                    <m:rad>
                      <m:radPr>
                        <m:degHide m:val="on"/>
                        <m:ctrlPr>
                          <a:rPr lang="nb-NO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nb-NO" i="1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</m:rad>
                  </m:oMath>
                </a14:m>
                <a:r>
                  <a:rPr lang="nb-NO" dirty="0"/>
                  <a:t>. </a:t>
                </a:r>
              </a:p>
              <a:p>
                <a:r>
                  <a:rPr lang="nb-NO" dirty="0"/>
                  <a:t>Det gjelder </a:t>
                </a:r>
                <a14:m>
                  <m:oMath xmlns:m="http://schemas.openxmlformats.org/officeDocument/2006/math">
                    <m:r>
                      <a:rPr lang="nb-NO" i="1">
                        <a:latin typeface="Cambria Math" panose="02040503050406030204" pitchFamily="18" charset="0"/>
                      </a:rPr>
                      <m:t>𝑁</m:t>
                    </m:r>
                    <m:r>
                      <a:rPr lang="nb-NO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nb-NO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nb-NO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nb-NO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nb-NO" i="1"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nb-NO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nb-NO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lang="nb-NO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nb-NO" dirty="0"/>
                  <a:t> men også</a:t>
                </a:r>
                <a14:m>
                  <m:oMath xmlns:m="http://schemas.openxmlformats.org/officeDocument/2006/math">
                    <m:r>
                      <a:rPr lang="nb-NO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nb-NO" i="1">
                        <a:latin typeface="Cambria Math" panose="02040503050406030204" pitchFamily="18" charset="0"/>
                      </a:rPr>
                      <m:t>𝑁</m:t>
                    </m:r>
                    <m:r>
                      <a:rPr lang="nb-NO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nb-NO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nb-NO" i="1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nb-NO" i="1">
                            <a:latin typeface="Cambria Math" panose="02040503050406030204" pitchFamily="18" charset="0"/>
                          </a:rPr>
                          <m:t>′</m:t>
                        </m:r>
                      </m:e>
                      <m:sup>
                        <m:r>
                          <a:rPr lang="nb-NO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nb-NO" i="1"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nb-NO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nb-NO" i="1"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nb-NO" i="1">
                            <a:latin typeface="Cambria Math" panose="02040503050406030204" pitchFamily="18" charset="0"/>
                          </a:rPr>
                          <m:t>′</m:t>
                        </m:r>
                      </m:e>
                      <m:sup>
                        <m:r>
                          <a:rPr lang="nb-NO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nb-NO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nb-NO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b-NO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nb-NO" i="1">
                              <a:latin typeface="Cambria Math" panose="02040503050406030204" pitchFamily="18" charset="0"/>
                            </a:rPr>
                            <m:t>′2</m:t>
                          </m:r>
                        </m:sup>
                      </m:sSup>
                      <m:r>
                        <a:rPr lang="nb-NO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nb-NO" i="1">
                          <a:latin typeface="Cambria Math" panose="02040503050406030204" pitchFamily="18" charset="0"/>
                        </a:rPr>
                        <m:t>𝑁</m:t>
                      </m:r>
                      <m:r>
                        <a:rPr lang="nb-NO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nb-NO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b-NO" i="1"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nb-NO" i="1">
                              <a:latin typeface="Cambria Math" panose="02040503050406030204" pitchFamily="18" charset="0"/>
                            </a:rPr>
                            <m:t>′</m:t>
                          </m:r>
                        </m:e>
                        <m:sup>
                          <m:r>
                            <a:rPr lang="nb-NO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nb-NO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b-NO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nb-NO" i="1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nb-NO" i="1">
                          <a:latin typeface="Cambria Math" panose="02040503050406030204" pitchFamily="18" charset="0"/>
                        </a:rPr>
                        <m:t>′−</m:t>
                      </m:r>
                      <m:rad>
                        <m:radPr>
                          <m:degHide m:val="on"/>
                          <m:ctrlPr>
                            <a:rPr lang="nb-NO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nb-NO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</m:rad>
                      <m:r>
                        <a:rPr lang="nb-NO" i="1">
                          <a:latin typeface="Cambria Math" panose="02040503050406030204" pitchFamily="18" charset="0"/>
                        </a:rPr>
                        <m:t>)(</m:t>
                      </m:r>
                      <m:r>
                        <a:rPr lang="nb-NO" i="1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nb-NO" i="1">
                          <a:latin typeface="Cambria Math" panose="02040503050406030204" pitchFamily="18" charset="0"/>
                        </a:rPr>
                        <m:t>′+</m:t>
                      </m:r>
                      <m:rad>
                        <m:radPr>
                          <m:degHide m:val="on"/>
                          <m:ctrlPr>
                            <a:rPr lang="nb-NO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nb-NO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</m:rad>
                      <m:r>
                        <a:rPr lang="nb-NO" i="1">
                          <a:latin typeface="Cambria Math" panose="02040503050406030204" pitchFamily="18" charset="0"/>
                        </a:rPr>
                        <m:t>)=</m:t>
                      </m:r>
                      <m:sSup>
                        <m:sSupPr>
                          <m:ctrlPr>
                            <a:rPr lang="nb-NO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b-NO" i="1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nb-NO" i="1">
                              <a:latin typeface="Cambria Math" panose="02040503050406030204" pitchFamily="18" charset="0"/>
                            </a:rPr>
                            <m:t>′2</m:t>
                          </m:r>
                        </m:sup>
                      </m:sSup>
                    </m:oMath>
                  </m:oMathPara>
                </a14:m>
                <a:endParaRPr lang="nb-NO" dirty="0"/>
              </a:p>
              <a:p>
                <a:pPr marL="0" indent="0">
                  <a:buNone/>
                </a:pPr>
                <a:endParaRPr lang="nb-NO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nb-NO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b-NO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nb-NO" i="1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nb-NO" i="1">
                          <a:latin typeface="Cambria Math" panose="02040503050406030204" pitchFamily="18" charset="0"/>
                        </a:rPr>
                        <m:t>−</m:t>
                      </m:r>
                      <m:rad>
                        <m:radPr>
                          <m:degHide m:val="on"/>
                          <m:ctrlPr>
                            <a:rPr lang="nb-NO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nb-NO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</m:rad>
                      <m:r>
                        <a:rPr lang="nb-NO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nb-NO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nb-NO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sSup>
                                <m:sSupPr>
                                  <m:ctrlPr>
                                    <a:rPr lang="nb-NO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nb-NO" i="1"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p>
                                  <m:r>
                                    <a:rPr lang="nb-NO" i="1">
                                      <a:latin typeface="Cambria Math" panose="02040503050406030204" pitchFamily="18" charset="0"/>
                                    </a:rPr>
                                    <m:t>′</m:t>
                                  </m:r>
                                </m:sup>
                              </m:sSup>
                            </m:e>
                            <m:sup>
                              <m:r>
                                <a:rPr lang="nb-NO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nb-NO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nb-NO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nb-NO" i="1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  <m:r>
                            <a:rPr lang="nb-NO" i="1">
                              <a:latin typeface="Cambria Math" panose="02040503050406030204" pitchFamily="18" charset="0"/>
                            </a:rPr>
                            <m:t>+</m:t>
                          </m:r>
                          <m:rad>
                            <m:radPr>
                              <m:degHide m:val="on"/>
                              <m:ctrlPr>
                                <a:rPr lang="nb-NO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nb-NO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</m:rad>
                        </m:den>
                      </m:f>
                      <m:r>
                        <a:rPr lang="nb-NO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nb-NO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nb-NO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nb-NO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nb-NO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nb-NO" i="1">
                                          <a:latin typeface="Cambria Math" panose="02040503050406030204" pitchFamily="18" charset="0"/>
                                        </a:rPr>
                                        <m:t>𝑏</m:t>
                                      </m:r>
                                    </m:e>
                                    <m:sup>
                                      <m:r>
                                        <a:rPr lang="nb-NO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nb-NO" i="1">
                                      <a:latin typeface="Cambria Math" panose="02040503050406030204" pitchFamily="18" charset="0"/>
                                    </a:rPr>
                                    <m:t>/(2</m:t>
                                  </m:r>
                                  <m:r>
                                    <a:rPr lang="nb-NO" i="1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  <m:r>
                                    <a:rPr lang="nb-NO" i="1"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e>
                              </m:d>
                            </m:e>
                            <m:sup>
                              <m:r>
                                <a:rPr lang="nb-NO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nb-NO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nb-NO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nb-NO" i="1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  <m:r>
                            <a:rPr lang="nb-NO" i="1">
                              <a:latin typeface="Cambria Math" panose="02040503050406030204" pitchFamily="18" charset="0"/>
                            </a:rPr>
                            <m:t>+</m:t>
                          </m:r>
                          <m:rad>
                            <m:radPr>
                              <m:degHide m:val="on"/>
                              <m:ctrlPr>
                                <a:rPr lang="nb-NO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nb-NO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</m:rad>
                        </m:den>
                      </m:f>
                      <m:r>
                        <a:rPr lang="nb-NO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nb-NO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nb-NO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nb-NO" i="1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p>
                              <m:r>
                                <a:rPr lang="nb-NO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nb-NO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nb-NO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nb-NO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nb-NO" i="1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</m:d>
                            </m:e>
                            <m:sup>
                              <m:r>
                                <a:rPr lang="nb-NO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d>
                            <m:dPr>
                              <m:ctrlPr>
                                <a:rPr lang="nb-NO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nb-NO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nb-NO" i="1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p>
                                  <m:r>
                                    <a:rPr lang="nb-NO" i="1">
                                      <a:latin typeface="Cambria Math" panose="02040503050406030204" pitchFamily="18" charset="0"/>
                                    </a:rPr>
                                    <m:t>′</m:t>
                                  </m:r>
                                </m:sup>
                              </m:sSup>
                              <m:r>
                                <a:rPr lang="nb-NO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ad>
                                <m:radPr>
                                  <m:degHide m:val="on"/>
                                  <m:ctrlPr>
                                    <a:rPr lang="nb-NO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nb-NO" i="1"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</m:e>
                              </m:rad>
                            </m:e>
                          </m:d>
                        </m:den>
                      </m:f>
                      <m:r>
                        <a:rPr lang="nb-NO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nb-NO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nb-NO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nb-NO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nb-NO" i="1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  <m:r>
                                    <a:rPr lang="nb-NO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ad>
                                    <m:radPr>
                                      <m:degHide m:val="on"/>
                                      <m:ctrlPr>
                                        <a:rPr lang="nb-NO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nb-NO" i="1">
                                          <a:latin typeface="Cambria Math" panose="02040503050406030204" pitchFamily="18" charset="0"/>
                                        </a:rPr>
                                        <m:t>𝑁</m:t>
                                      </m:r>
                                    </m:e>
                                  </m:rad>
                                </m:e>
                              </m:d>
                            </m:e>
                            <m:sup>
                              <m:r>
                                <a:rPr lang="nb-NO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nb-NO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nb-NO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nb-NO" i="1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  <m:r>
                            <a:rPr lang="nb-NO" i="1">
                              <a:latin typeface="Cambria Math" panose="02040503050406030204" pitchFamily="18" charset="0"/>
                            </a:rPr>
                            <m:t>+</m:t>
                          </m:r>
                          <m:rad>
                            <m:radPr>
                              <m:degHide m:val="on"/>
                              <m:ctrlPr>
                                <a:rPr lang="nb-NO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nb-NO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</m:rad>
                        </m:den>
                      </m:f>
                      <m:r>
                        <a:rPr lang="nb-NO" i="1">
                          <a:latin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nb-NO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nb-NO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nb-NO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nb-NO" i="1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  <m:r>
                                    <a:rPr lang="nb-NO" i="1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ad>
                                    <m:radPr>
                                      <m:degHide m:val="on"/>
                                      <m:ctrlPr>
                                        <a:rPr lang="nb-NO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nb-NO" i="1">
                                          <a:latin typeface="Cambria Math" panose="02040503050406030204" pitchFamily="18" charset="0"/>
                                        </a:rPr>
                                        <m:t>𝑁</m:t>
                                      </m:r>
                                    </m:e>
                                  </m:rad>
                                </m:num>
                                <m:den>
                                  <m:r>
                                    <a:rPr lang="nb-NO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nb-NO" i="1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nb-NO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nb-NO" i="1">
                          <a:latin typeface="Cambria Math" panose="02040503050406030204" pitchFamily="18" charset="0"/>
                        </a:rPr>
                        <m:t>&lt;</m:t>
                      </m:r>
                      <m:f>
                        <m:fPr>
                          <m:ctrlPr>
                            <a:rPr lang="nb-NO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nb-NO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nb-NO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nb-NO" i="1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  <m:r>
                                    <a:rPr lang="nb-NO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ad>
                                    <m:radPr>
                                      <m:degHide m:val="on"/>
                                      <m:ctrlPr>
                                        <a:rPr lang="nb-NO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nb-NO" i="1">
                                          <a:latin typeface="Cambria Math" panose="02040503050406030204" pitchFamily="18" charset="0"/>
                                        </a:rPr>
                                        <m:t>𝑁</m:t>
                                      </m:r>
                                    </m:e>
                                  </m:rad>
                                </m:e>
                              </m:d>
                            </m:e>
                            <m:sup>
                              <m:r>
                                <a:rPr lang="nb-NO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nb-NO" i="1">
                              <a:latin typeface="Cambria Math" panose="02040503050406030204" pitchFamily="18" charset="0"/>
                            </a:rPr>
                            <m:t>2</m:t>
                          </m:r>
                          <m:rad>
                            <m:radPr>
                              <m:degHide m:val="on"/>
                              <m:ctrlPr>
                                <a:rPr lang="nb-NO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nb-NO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</m:rad>
                        </m:den>
                      </m:f>
                      <m:r>
                        <a:rPr lang="nb-NO" i="1">
                          <a:latin typeface="Cambria Math" panose="02040503050406030204" pitchFamily="18" charset="0"/>
                        </a:rPr>
                        <m:t>&lt;</m:t>
                      </m:r>
                      <m:f>
                        <m:fPr>
                          <m:ctrlPr>
                            <a:rPr lang="nb-NO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nb-NO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nb-NO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nb-NO" i="1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  <m:r>
                                    <a:rPr lang="nb-NO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ad>
                                    <m:radPr>
                                      <m:degHide m:val="on"/>
                                      <m:ctrlPr>
                                        <a:rPr lang="nb-NO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nb-NO" i="1">
                                          <a:latin typeface="Cambria Math" panose="02040503050406030204" pitchFamily="18" charset="0"/>
                                        </a:rPr>
                                        <m:t>𝑁</m:t>
                                      </m:r>
                                    </m:e>
                                  </m:rad>
                                </m:e>
                              </m:d>
                            </m:e>
                            <m:sup>
                              <m:r>
                                <a:rPr lang="nb-NO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nb-NO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nb-NO" dirty="0"/>
              </a:p>
              <a:p>
                <a:pPr marL="0" indent="0">
                  <a:buNone/>
                </a:pPr>
                <a:endParaRPr lang="nb-NO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1401"/>
                </a:stretch>
              </a:blipFill>
            </p:spPr>
            <p:txBody>
              <a:bodyPr/>
              <a:lstStyle/>
              <a:p>
                <a:r>
                  <a:rPr lang="nb-NO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673554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4000" b="1" dirty="0"/>
              <a:t>Hovedresultat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nb-NO" dirty="0"/>
                  <a:t>Fase1 				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nb-NO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nb-NO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nb-NO" i="1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nb-NO" i="1">
                        <a:latin typeface="Cambria Math" panose="02040503050406030204" pitchFamily="18" charset="0"/>
                      </a:rPr>
                      <m:t>−</m:t>
                    </m:r>
                    <m:rad>
                      <m:radPr>
                        <m:degHide m:val="on"/>
                        <m:ctrlPr>
                          <a:rPr lang="nb-NO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nb-NO" i="1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</m:rad>
                    <m:r>
                      <a:rPr lang="nb-NO" i="1">
                        <a:latin typeface="Cambria Math" panose="02040503050406030204" pitchFamily="18" charset="0"/>
                      </a:rPr>
                      <m:t>&lt;</m:t>
                    </m:r>
                    <m:f>
                      <m:fPr>
                        <m:ctrlPr>
                          <a:rPr lang="nb-NO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b-NO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nb-NO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ad>
                          <m:radPr>
                            <m:degHide m:val="on"/>
                            <m:ctrlPr>
                              <a:rPr lang="nb-NO" i="1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nb-NO" i="1">
                                <a:latin typeface="Cambria Math" panose="02040503050406030204" pitchFamily="18" charset="0"/>
                              </a:rPr>
                              <m:t>𝑁</m:t>
                            </m:r>
                          </m:e>
                        </m:rad>
                      </m:num>
                      <m:den>
                        <m:r>
                          <a:rPr lang="nb-NO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nb-NO" i="1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:r>
                  <a:rPr lang="nb-NO" dirty="0"/>
                  <a:t>Fase 3 			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nb-NO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nb-NO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nb-NO" i="1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nb-NO" i="1">
                        <a:latin typeface="Cambria Math" panose="02040503050406030204" pitchFamily="18" charset="0"/>
                      </a:rPr>
                      <m:t>−</m:t>
                    </m:r>
                    <m:rad>
                      <m:radPr>
                        <m:degHide m:val="on"/>
                        <m:ctrlPr>
                          <a:rPr lang="nb-NO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nb-NO" i="1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</m:rad>
                    <m:r>
                      <a:rPr lang="nb-NO" i="1">
                        <a:latin typeface="Cambria Math" panose="02040503050406030204" pitchFamily="18" charset="0"/>
                      </a:rPr>
                      <m:t>&lt;</m:t>
                    </m:r>
                    <m:f>
                      <m:fPr>
                        <m:ctrlPr>
                          <a:rPr lang="nb-NO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nb-NO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nb-NO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nb-NO" i="1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  <m:r>
                                  <a:rPr lang="nb-NO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ad>
                                  <m:radPr>
                                    <m:degHide m:val="on"/>
                                    <m:ctrlPr>
                                      <a:rPr lang="nb-NO" i="1"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nb-NO" i="1">
                                        <a:latin typeface="Cambria Math" panose="02040503050406030204" pitchFamily="18" charset="0"/>
                                      </a:rPr>
                                      <m:t>𝑁</m:t>
                                    </m:r>
                                  </m:e>
                                </m:rad>
                              </m:e>
                            </m:d>
                          </m:e>
                          <m:sup>
                            <m:r>
                              <a:rPr lang="nb-NO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nb-NO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nb-NO" dirty="0"/>
              </a:p>
              <a:p>
                <a:pPr marL="0" indent="0">
                  <a:buNone/>
                </a:pPr>
                <a:endParaRPr lang="nb-NO" dirty="0"/>
              </a:p>
              <a:p>
                <a:pPr marL="0" indent="0">
                  <a:buNone/>
                </a:pPr>
                <a:r>
                  <a:rPr lang="nb-NO" dirty="0"/>
                  <a:t>Starter man med 1,5 som approksimasjon av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nb-NO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nb-NO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rad>
                  </m:oMath>
                </a14:m>
                <a:r>
                  <a:rPr lang="nb-NO" dirty="0"/>
                  <a:t> , noe som er under 1/10  fra det eksakte svaret, så er man etter en iterasjon høyst 1/200, etter 2 iterasjoner høyst  1/80000 og etter 3 iterasjoner høyst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nb-NO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nb-NO" i="1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nb-NO" b="0" i="1" smtClean="0">
                            <a:latin typeface="Cambria Math" panose="02040503050406030204" pitchFamily="18" charset="0"/>
                          </a:rPr>
                          <m:t>−11</m:t>
                        </m:r>
                      </m:sup>
                    </m:sSup>
                  </m:oMath>
                </a14:m>
                <a:r>
                  <a:rPr lang="nb-NO" dirty="0"/>
                  <a:t>  fra det eksakte svaret.</a:t>
                </a:r>
              </a:p>
              <a:p>
                <a:pPr marL="0" indent="0">
                  <a:buNone/>
                </a:pPr>
                <a:r>
                  <a:rPr lang="nb-NO" dirty="0"/>
                  <a:t> Det betyr minst 11 korrekte siffer.</a:t>
                </a:r>
              </a:p>
              <a:p>
                <a:pPr marL="0" indent="0">
                  <a:buNone/>
                </a:pPr>
                <a:endParaRPr lang="nb-NO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17" b="-1401"/>
                </a:stretch>
              </a:blipFill>
            </p:spPr>
            <p:txBody>
              <a:bodyPr/>
              <a:lstStyle/>
              <a:p>
                <a:r>
                  <a:rPr lang="nb-NO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534375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tel 1">
                <a:extLst>
                  <a:ext uri="{FF2B5EF4-FFF2-40B4-BE49-F238E27FC236}">
                    <a16:creationId xmlns:a16="http://schemas.microsoft.com/office/drawing/2014/main" id="{EF0C5240-C560-DD09-C881-07F2FFAEDDC2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/>
            <p:txBody>
              <a:bodyPr>
                <a:normAutofit fontScale="90000"/>
              </a:bodyPr>
              <a:lstStyle/>
              <a:p>
                <a:r>
                  <a:rPr lang="nb-NO" b="1" dirty="0"/>
                  <a:t>Hvor mange iterasjoner må man gjennomføre for å få </a:t>
                </a:r>
                <a:r>
                  <a:rPr lang="nb-NO" b="1" i="1" dirty="0"/>
                  <a:t>T</a:t>
                </a:r>
                <a:r>
                  <a:rPr lang="nb-NO" b="1" dirty="0"/>
                  <a:t> korrekte siffer for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nb-NO" b="1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nb-NO" b="1" i="1" smtClean="0">
                            <a:latin typeface="Cambria Math" panose="02040503050406030204" pitchFamily="18" charset="0"/>
                          </a:rPr>
                          <m:t>𝑵</m:t>
                        </m:r>
                      </m:e>
                    </m:rad>
                  </m:oMath>
                </a14:m>
                <a:r>
                  <a:rPr lang="nb-NO" b="1" dirty="0"/>
                  <a:t>?</a:t>
                </a:r>
              </a:p>
            </p:txBody>
          </p:sp>
        </mc:Choice>
        <mc:Fallback xmlns="">
          <p:sp>
            <p:nvSpPr>
              <p:cNvPr id="2" name="Tittel 1">
                <a:extLst>
                  <a:ext uri="{FF2B5EF4-FFF2-40B4-BE49-F238E27FC236}">
                    <a16:creationId xmlns:a16="http://schemas.microsoft.com/office/drawing/2014/main" id="{EF0C5240-C560-DD09-C881-07F2FFAEDDC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 l="-2087" t="-9677" r="-1391" b="-17051"/>
                </a:stretch>
              </a:blipFill>
            </p:spPr>
            <p:txBody>
              <a:bodyPr/>
              <a:lstStyle/>
              <a:p>
                <a:r>
                  <a:rPr lang="nb-N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Plassholder for innhold 2">
                <a:extLst>
                  <a:ext uri="{FF2B5EF4-FFF2-40B4-BE49-F238E27FC236}">
                    <a16:creationId xmlns:a16="http://schemas.microsoft.com/office/drawing/2014/main" id="{9EBC0EF5-928C-F621-C7FE-29852FC8ED1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nb-NO" dirty="0"/>
                  <a:t>Halveringsmetoden bringer oss til en verdi under 1 etter </a:t>
                </a:r>
                <a14:m>
                  <m:oMath xmlns:m="http://schemas.openxmlformats.org/officeDocument/2006/math">
                    <m:r>
                      <a:rPr lang="nb-NO" b="0" i="1" smtClean="0">
                        <a:latin typeface="Cambria Math" panose="02040503050406030204" pitchFamily="18" charset="0"/>
                      </a:rPr>
                      <m:t>𝐿𝑜</m:t>
                    </m:r>
                    <m:sSub>
                      <m:sSubPr>
                        <m:ctrlPr>
                          <a:rPr lang="nb-NO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nb-NO" b="0" i="1" smtClean="0">
                            <a:latin typeface="Cambria Math" panose="02040503050406030204" pitchFamily="18" charset="0"/>
                          </a:rPr>
                          <m:t>𝑔</m:t>
                        </m:r>
                      </m:e>
                      <m:sub>
                        <m:r>
                          <a:rPr lang="nb-NO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nb-NO" b="0" i="1" smtClean="0"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ctrlPr>
                          <a:rPr lang="nb-NO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nb-NO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</m:d>
                    <m:r>
                      <a:rPr lang="nb-NO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nb-NO" dirty="0"/>
                  <a:t>steg.</a:t>
                </a:r>
              </a:p>
              <a:p>
                <a:r>
                  <a:rPr lang="nb-NO" dirty="0"/>
                  <a:t>Fire steg til bringer oss til 1/16 &lt; 1/10. Minst ett korrekt siffer!</a:t>
                </a:r>
              </a:p>
              <a:p>
                <a14:m>
                  <m:oMath xmlns:m="http://schemas.openxmlformats.org/officeDocument/2006/math">
                    <m:r>
                      <a:rPr lang="nb-NO" b="0" i="1" smtClean="0">
                        <a:latin typeface="Cambria Math" panose="02040503050406030204" pitchFamily="18" charset="0"/>
                      </a:rPr>
                      <m:t>𝐿𝑜</m:t>
                    </m:r>
                    <m:sSub>
                      <m:sSubPr>
                        <m:ctrlPr>
                          <a:rPr lang="nb-NO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nb-NO" b="0" i="1" smtClean="0">
                            <a:latin typeface="Cambria Math" panose="02040503050406030204" pitchFamily="18" charset="0"/>
                          </a:rPr>
                          <m:t>𝑔</m:t>
                        </m:r>
                      </m:e>
                      <m:sub>
                        <m:r>
                          <a:rPr lang="nb-NO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nb-NO" b="0" i="1" smtClean="0"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ctrlPr>
                          <a:rPr lang="nb-NO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nb-NO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</m:d>
                  </m:oMath>
                </a14:m>
                <a:r>
                  <a:rPr lang="nb-NO" dirty="0"/>
                  <a:t> nye steg gir oss T korrekte siffer</a:t>
                </a:r>
              </a:p>
              <a:p>
                <a:endParaRPr lang="nb-NO" dirty="0"/>
              </a:p>
              <a:p>
                <a:r>
                  <a:rPr lang="nb-NO" dirty="0"/>
                  <a:t>Alt i alt: 		</a:t>
                </a:r>
                <a14:m>
                  <m:oMath xmlns:m="http://schemas.openxmlformats.org/officeDocument/2006/math">
                    <m:r>
                      <a:rPr lang="nb-NO" b="0" i="1" smtClean="0">
                        <a:latin typeface="Cambria Math" panose="02040503050406030204" pitchFamily="18" charset="0"/>
                      </a:rPr>
                      <m:t>𝐿𝑜</m:t>
                    </m:r>
                    <m:sSub>
                      <m:sSubPr>
                        <m:ctrlPr>
                          <a:rPr lang="nb-NO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nb-NO" b="0" i="1" smtClean="0">
                            <a:latin typeface="Cambria Math" panose="02040503050406030204" pitchFamily="18" charset="0"/>
                          </a:rPr>
                          <m:t>𝑔</m:t>
                        </m:r>
                      </m:e>
                      <m:sub>
                        <m:r>
                          <a:rPr lang="nb-NO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nb-NO" b="0" i="1" smtClean="0"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ctrlPr>
                          <a:rPr lang="nb-NO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nb-NO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</m:d>
                    <m:r>
                      <a:rPr lang="nb-NO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nb-NO" b="0" i="1" smtClean="0">
                        <a:latin typeface="Cambria Math" panose="02040503050406030204" pitchFamily="18" charset="0"/>
                      </a:rPr>
                      <m:t>𝐿𝑜</m:t>
                    </m:r>
                    <m:sSub>
                      <m:sSubPr>
                        <m:ctrlPr>
                          <a:rPr lang="nb-NO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nb-NO" b="0" i="1" smtClean="0">
                            <a:latin typeface="Cambria Math" panose="02040503050406030204" pitchFamily="18" charset="0"/>
                          </a:rPr>
                          <m:t>𝑔</m:t>
                        </m:r>
                      </m:e>
                      <m:sub>
                        <m:r>
                          <a:rPr lang="nb-NO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d>
                      <m:dPr>
                        <m:ctrlPr>
                          <a:rPr lang="nb-NO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nb-NO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</m:d>
                    <m:r>
                      <a:rPr lang="nb-NO" b="0" i="1" smtClean="0">
                        <a:latin typeface="Cambria Math" panose="02040503050406030204" pitchFamily="18" charset="0"/>
                      </a:rPr>
                      <m:t>+5 </m:t>
                    </m:r>
                  </m:oMath>
                </a14:m>
                <a:endParaRPr lang="nb-NO" dirty="0"/>
              </a:p>
            </p:txBody>
          </p:sp>
        </mc:Choice>
        <mc:Fallback xmlns="">
          <p:sp>
            <p:nvSpPr>
              <p:cNvPr id="3" name="Plassholder for innhold 2">
                <a:extLst>
                  <a:ext uri="{FF2B5EF4-FFF2-40B4-BE49-F238E27FC236}">
                    <a16:creationId xmlns:a16="http://schemas.microsoft.com/office/drawing/2014/main" id="{9EBC0EF5-928C-F621-C7FE-29852FC8ED1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nb-NO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622144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5BF8E8-2E65-6C76-C52E-6F9956BDDE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Effektivisering</a:t>
            </a:r>
            <a:r>
              <a:rPr lang="en-US" b="1" dirty="0"/>
              <a:t>/</a:t>
            </a:r>
            <a:r>
              <a:rPr lang="en-US" b="1" dirty="0" err="1"/>
              <a:t>Videreutvikling</a:t>
            </a:r>
            <a:r>
              <a:rPr lang="en-US" b="1" dirty="0"/>
              <a:t>/</a:t>
            </a:r>
            <a:br>
              <a:rPr lang="en-US" b="1" dirty="0"/>
            </a:br>
            <a:r>
              <a:rPr lang="en-US" b="1" dirty="0" err="1"/>
              <a:t>Konvergensakselerasjon</a:t>
            </a:r>
            <a:endParaRPr lang="nb-NO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DCC418D-4073-B4AF-C903-0F853ADA7B2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Mest </a:t>
                </a:r>
                <a:r>
                  <a:rPr lang="en-US" dirty="0" err="1"/>
                  <a:t>effektiv</a:t>
                </a:r>
                <a:r>
                  <a:rPr lang="en-US" dirty="0"/>
                  <a:t> er </a:t>
                </a:r>
                <a:r>
                  <a:rPr lang="en-US" dirty="0" err="1"/>
                  <a:t>fase</a:t>
                </a:r>
                <a:r>
                  <a:rPr lang="en-US" dirty="0"/>
                  <a:t> 3</a:t>
                </a:r>
              </a:p>
              <a:p>
                <a:r>
                  <a:rPr lang="en-US" dirty="0"/>
                  <a:t>Kan man </a:t>
                </a:r>
                <a:r>
                  <a:rPr lang="en-US" dirty="0" err="1"/>
                  <a:t>hoppe</a:t>
                </a:r>
                <a:r>
                  <a:rPr lang="en-US" dirty="0"/>
                  <a:t> </a:t>
                </a:r>
                <a:r>
                  <a:rPr lang="en-US" dirty="0" err="1"/>
                  <a:t>rett</a:t>
                </a:r>
                <a:r>
                  <a:rPr lang="en-US" dirty="0"/>
                  <a:t> </a:t>
                </a:r>
                <a:r>
                  <a:rPr lang="en-US" dirty="0" err="1"/>
                  <a:t>til</a:t>
                </a:r>
                <a:r>
                  <a:rPr lang="en-US" dirty="0"/>
                  <a:t> </a:t>
                </a:r>
                <a:r>
                  <a:rPr lang="en-US" dirty="0" err="1"/>
                  <a:t>fase</a:t>
                </a:r>
                <a:r>
                  <a:rPr lang="en-US" dirty="0"/>
                  <a:t> 3?</a:t>
                </a:r>
              </a:p>
              <a:p>
                <a:r>
                  <a:rPr lang="en-US" dirty="0" err="1"/>
                  <a:t>Mindre</a:t>
                </a:r>
                <a:r>
                  <a:rPr lang="en-US" dirty="0"/>
                  <a:t> tall </a:t>
                </a:r>
                <a:r>
                  <a:rPr lang="en-US" dirty="0" err="1"/>
                  <a:t>har</a:t>
                </a:r>
                <a:r>
                  <a:rPr lang="en-US" dirty="0"/>
                  <a:t> </a:t>
                </a:r>
                <a:r>
                  <a:rPr lang="en-US" dirty="0" err="1"/>
                  <a:t>kortere</a:t>
                </a:r>
                <a:r>
                  <a:rPr lang="en-US" dirty="0"/>
                  <a:t> </a:t>
                </a:r>
                <a:r>
                  <a:rPr lang="en-US" dirty="0" err="1"/>
                  <a:t>halveringsfaser</a:t>
                </a:r>
                <a:r>
                  <a:rPr lang="en-US" dirty="0"/>
                  <a:t>!</a:t>
                </a:r>
              </a:p>
              <a:p>
                <a:r>
                  <a:rPr lang="en-US" dirty="0" err="1"/>
                  <a:t>Sammenlikne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179</m:t>
                        </m:r>
                      </m:e>
                    </m:rad>
                    <m:r>
                      <a:rPr lang="en-US" i="1">
                        <a:latin typeface="Cambria Math" panose="02040503050406030204" pitchFamily="18" charset="0"/>
                      </a:rPr>
                      <m:t>=13,37908816025965</m:t>
                    </m:r>
                  </m:oMath>
                </a14:m>
                <a:r>
                  <a:rPr lang="nb-NO" dirty="0"/>
                  <a:t> og</a:t>
                </a:r>
              </a:p>
              <a:p>
                <a:pPr marL="0" indent="0">
                  <a:buNone/>
                </a:pPr>
                <a:r>
                  <a:rPr lang="nb-NO" dirty="0"/>
                  <a:t>                           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1,79</m:t>
                        </m:r>
                      </m:e>
                    </m:rad>
                    <m:r>
                      <a:rPr lang="en-US" i="1">
                        <a:latin typeface="Cambria Math" panose="02040503050406030204" pitchFamily="18" charset="0"/>
                      </a:rPr>
                      <m:t>=1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337908816025965</m:t>
                    </m:r>
                  </m:oMath>
                </a14:m>
                <a:r>
                  <a:rPr lang="nb-NO" dirty="0"/>
                  <a:t>  </a:t>
                </a:r>
              </a:p>
              <a:p>
                <a:r>
                  <a:rPr lang="nb-NO" dirty="0"/>
                  <a:t>Starte likegodt med N/100 eller N/10 000 eller N/1 000 000…</a:t>
                </a:r>
              </a:p>
              <a:p>
                <a:r>
                  <a:rPr lang="nb-NO" dirty="0"/>
                  <a:t>Etterpå må man gange opp med 10,  100 eller 1000…</a:t>
                </a:r>
              </a:p>
              <a:p>
                <a:r>
                  <a:rPr lang="nb-NO" dirty="0"/>
                  <a:t>Gode eksempler N=</a:t>
                </a:r>
                <a:r>
                  <a:rPr lang="nb-NO"/>
                  <a:t>99 og </a:t>
                </a:r>
                <a:r>
                  <a:rPr lang="nb-NO" dirty="0"/>
                  <a:t>N=9900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DCC418D-4073-B4AF-C903-0F853ADA7B2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nb-NO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76413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D85338-77ED-A57C-6152-D1C512A2F3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Tilpasninger</a:t>
            </a:r>
            <a:r>
              <a:rPr lang="en-US" b="1" dirty="0"/>
              <a:t> I </a:t>
            </a:r>
            <a:r>
              <a:rPr lang="en-US" b="1" dirty="0" err="1"/>
              <a:t>programmet</a:t>
            </a:r>
            <a:endParaRPr lang="nb-NO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E32152-0D4F-7E8C-35CD-E8BD0AE3AA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2432837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b="1" dirty="0"/>
              <a:t>Sammenlikning med andre </a:t>
            </a:r>
            <a:r>
              <a:rPr lang="nb-NO" b="1" dirty="0" err="1"/>
              <a:t>rotalgoritmer</a:t>
            </a:r>
            <a:endParaRPr lang="nb-NO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/>
              </a:bodyPr>
              <a:lstStyle/>
              <a:p>
                <a:r>
                  <a:rPr lang="nb-NO" dirty="0" err="1"/>
                  <a:t>Heron</a:t>
                </a:r>
                <a:r>
                  <a:rPr lang="nb-NO" dirty="0"/>
                  <a:t>-metoden, på engelsk «</a:t>
                </a:r>
                <a:r>
                  <a:rPr lang="nb-NO" dirty="0" err="1"/>
                  <a:t>divide</a:t>
                </a:r>
                <a:r>
                  <a:rPr lang="nb-NO" dirty="0"/>
                  <a:t> and </a:t>
                </a:r>
                <a:r>
                  <a:rPr lang="nb-NO" dirty="0" err="1"/>
                  <a:t>average</a:t>
                </a:r>
                <a:r>
                  <a:rPr lang="nb-NO" dirty="0"/>
                  <a:t>»-Metode til </a:t>
                </a:r>
                <a:r>
                  <a:rPr lang="nb-NO" dirty="0" err="1"/>
                  <a:t>rotutdragning</a:t>
                </a:r>
                <a:r>
                  <a:rPr lang="nb-NO" dirty="0"/>
                  <a:t> av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nb-NO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nb-NO" i="1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</m:rad>
                  </m:oMath>
                </a14:m>
                <a:r>
                  <a:rPr lang="nb-NO" dirty="0"/>
                  <a:t> </a:t>
                </a:r>
              </a:p>
              <a:p>
                <a:r>
                  <a:rPr lang="nb-NO" dirty="0"/>
                  <a:t> Startverdi, f.eks. </a:t>
                </a:r>
                <a14:m>
                  <m:oMath xmlns:m="http://schemas.openxmlformats.org/officeDocument/2006/math">
                    <m:r>
                      <a:rPr lang="nb-NO" i="1">
                        <a:latin typeface="Cambria Math" panose="02040503050406030204" pitchFamily="18" charset="0"/>
                      </a:rPr>
                      <m:t>𝑠</m:t>
                    </m:r>
                    <m:r>
                      <a:rPr lang="nb-NO" i="1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endParaRPr lang="nb-NO" dirty="0"/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nb-NO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nb-NO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nb-NO" i="1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nb-NO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nb-NO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f>
                          <m:fPr>
                            <m:ctrlPr>
                              <a:rPr lang="nb-NO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nb-NO" i="1">
                                <a:latin typeface="Cambria Math" panose="02040503050406030204" pitchFamily="18" charset="0"/>
                              </a:rPr>
                              <m:t>𝑁</m:t>
                            </m:r>
                          </m:num>
                          <m:den>
                            <m:r>
                              <a:rPr lang="nb-NO" i="1">
                                <a:latin typeface="Cambria Math" panose="02040503050406030204" pitchFamily="18" charset="0"/>
                              </a:rPr>
                              <m:t>𝑠</m:t>
                            </m:r>
                          </m:den>
                        </m:f>
                        <m:r>
                          <a:rPr lang="nb-NO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nb-NO" i="1">
                            <a:latin typeface="Cambria Math" panose="02040503050406030204" pitchFamily="18" charset="0"/>
                          </a:rPr>
                          <m:t>𝑠</m:t>
                        </m:r>
                      </m:num>
                      <m:den>
                        <m:r>
                          <a:rPr lang="nb-NO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nb-NO" i="1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nb-NO" dirty="0"/>
              </a:p>
              <a:p>
                <a14:m>
                  <m:oMath xmlns:m="http://schemas.openxmlformats.org/officeDocument/2006/math">
                    <m:r>
                      <a:rPr lang="nb-NO" i="1">
                        <a:latin typeface="Cambria Math" panose="02040503050406030204" pitchFamily="18" charset="0"/>
                      </a:rPr>
                      <m:t>𝑠</m:t>
                    </m:r>
                    <m:r>
                      <a:rPr lang="nb-NO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nb-NO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b-NO" i="1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nb-NO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nb-NO" dirty="0"/>
                  <a:t> som approksimasjon til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nb-NO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nb-NO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rad>
                  </m:oMath>
                </a14:m>
                <a:r>
                  <a:rPr lang="nb-NO" dirty="0"/>
                  <a:t> blir så til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nb-NO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nb-NO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nb-NO" i="1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nb-NO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nb-NO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f>
                          <m:fPr>
                            <m:ctrlPr>
                              <a:rPr lang="nb-NO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nb-NO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num>
                          <m:den>
                            <m:r>
                              <a:rPr lang="nb-NO" i="1">
                                <a:latin typeface="Cambria Math" panose="02040503050406030204" pitchFamily="18" charset="0"/>
                              </a:rPr>
                              <m:t>3/2</m:t>
                            </m:r>
                          </m:den>
                        </m:f>
                        <m:r>
                          <a:rPr lang="nb-NO" i="1">
                            <a:latin typeface="Cambria Math" panose="02040503050406030204" pitchFamily="18" charset="0"/>
                          </a:rPr>
                          <m:t>+</m:t>
                        </m:r>
                        <m:f>
                          <m:fPr>
                            <m:ctrlPr>
                              <a:rPr lang="nb-NO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nb-NO" i="1">
                                <a:latin typeface="Cambria Math" panose="02040503050406030204" pitchFamily="18" charset="0"/>
                              </a:rPr>
                              <m:t>3</m:t>
                            </m:r>
                          </m:num>
                          <m:den>
                            <m:r>
                              <a:rPr lang="nb-NO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num>
                      <m:den>
                        <m:r>
                          <a:rPr lang="nb-NO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nb-NO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nb-NO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b-NO" i="1">
                            <a:latin typeface="Cambria Math" panose="02040503050406030204" pitchFamily="18" charset="0"/>
                          </a:rPr>
                          <m:t>17</m:t>
                        </m:r>
                      </m:num>
                      <m:den>
                        <m:r>
                          <a:rPr lang="nb-NO" i="1">
                            <a:latin typeface="Cambria Math" panose="02040503050406030204" pitchFamily="18" charset="0"/>
                          </a:rPr>
                          <m:t>12</m:t>
                        </m:r>
                      </m:den>
                    </m:f>
                  </m:oMath>
                </a14:m>
                <a:endParaRPr lang="nb-NO" dirty="0"/>
              </a:p>
              <a:p>
                <a:endParaRPr lang="nb-NO" dirty="0"/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nb-NO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nb-NO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nb-NO" i="1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  <m:r>
                      <a:rPr lang="nb-NO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nb-NO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f>
                          <m:fPr>
                            <m:ctrlPr>
                              <a:rPr lang="nb-NO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nb-NO" i="1">
                                <a:latin typeface="Cambria Math" panose="02040503050406030204" pitchFamily="18" charset="0"/>
                              </a:rPr>
                              <m:t>𝑁</m:t>
                            </m:r>
                          </m:num>
                          <m:den>
                            <m:r>
                              <a:rPr lang="nb-NO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den>
                        </m:f>
                        <m:r>
                          <a:rPr lang="nb-NO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nb-NO" i="1">
                            <a:latin typeface="Cambria Math" panose="02040503050406030204" pitchFamily="18" charset="0"/>
                          </a:rPr>
                          <m:t>𝑎</m:t>
                        </m:r>
                      </m:num>
                      <m:den>
                        <m:r>
                          <a:rPr lang="nb-NO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nb-NO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nb-NO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f>
                          <m:fPr>
                            <m:ctrlPr>
                              <a:rPr lang="nb-NO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nb-NO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nb-NO" i="1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sup>
                                <m:r>
                                  <a:rPr lang="nb-NO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nb-NO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sSup>
                              <m:sSupPr>
                                <m:ctrlPr>
                                  <a:rPr lang="nb-NO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nb-NO" i="1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  <m:sup>
                                <m:r>
                                  <a:rPr lang="nb-NO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num>
                          <m:den>
                            <m:r>
                              <a:rPr lang="nb-NO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den>
                        </m:f>
                        <m:r>
                          <a:rPr lang="nb-NO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nb-NO" i="1">
                            <a:latin typeface="Cambria Math" panose="02040503050406030204" pitchFamily="18" charset="0"/>
                          </a:rPr>
                          <m:t>𝑎</m:t>
                        </m:r>
                      </m:num>
                      <m:den>
                        <m:r>
                          <a:rPr lang="nb-NO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nb-NO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nb-NO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b-NO" i="1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nb-NO" i="1"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nb-NO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nb-NO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nb-NO" i="1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  <m:sup>
                                <m:r>
                                  <a:rPr lang="nb-NO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num>
                          <m:den>
                            <m:r>
                              <a:rPr lang="nb-NO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den>
                        </m:f>
                        <m:r>
                          <a:rPr lang="nb-NO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nb-NO" i="1">
                            <a:latin typeface="Cambria Math" panose="02040503050406030204" pitchFamily="18" charset="0"/>
                          </a:rPr>
                          <m:t>𝑎</m:t>
                        </m:r>
                      </m:num>
                      <m:den>
                        <m:r>
                          <a:rPr lang="nb-NO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nb-NO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nb-NO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nb-NO" i="1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nb-NO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nb-NO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nb-NO" i="1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  <m:sup>
                            <m:r>
                              <a:rPr lang="nb-NO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nb-NO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nb-NO" i="1">
                            <a:latin typeface="Cambria Math" panose="02040503050406030204" pitchFamily="18" charset="0"/>
                          </a:rPr>
                          <m:t>𝑎</m:t>
                        </m:r>
                      </m:den>
                    </m:f>
                  </m:oMath>
                </a14:m>
                <a:r>
                  <a:rPr lang="nb-NO" dirty="0"/>
                  <a:t> identisk med den indiske metoden.</a:t>
                </a:r>
              </a:p>
              <a:p>
                <a:endParaRPr lang="nb-NO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928" t="-2101" r="-812"/>
                </a:stretch>
              </a:blipFill>
            </p:spPr>
            <p:txBody>
              <a:bodyPr/>
              <a:lstStyle/>
              <a:p>
                <a:r>
                  <a:rPr lang="nb-NO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1939872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 dirty="0"/>
          </a:p>
          <a:p>
            <a:pPr marL="0" indent="0">
              <a:buNone/>
            </a:pPr>
            <a:r>
              <a:rPr lang="nb-NO" sz="4400" dirty="0"/>
              <a:t>Dermed kan den indiske metoden bli brukt som en geometrisk illustrasjon av </a:t>
            </a:r>
            <a:r>
              <a:rPr lang="nb-NO" sz="4400" dirty="0" err="1"/>
              <a:t>Heron</a:t>
            </a:r>
            <a:r>
              <a:rPr lang="nb-NO" sz="4400" dirty="0"/>
              <a:t>-metoden og gir oss dermed en intuitiv geometrisk tilgang til denne.</a:t>
            </a:r>
          </a:p>
        </p:txBody>
      </p:sp>
    </p:spTree>
    <p:extLst>
      <p:ext uri="{BB962C8B-B14F-4D97-AF65-F5344CB8AC3E}">
        <p14:creationId xmlns:p14="http://schemas.microsoft.com/office/powerpoint/2010/main" val="41867473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b="1" dirty="0"/>
              <a:t>Utgangspunkt: en historisk kilde «</a:t>
            </a:r>
            <a:r>
              <a:rPr lang="nb-NO" b="1" dirty="0" err="1"/>
              <a:t>Sulbasutra</a:t>
            </a:r>
            <a:r>
              <a:rPr lang="nb-NO" b="1" dirty="0"/>
              <a:t>»</a:t>
            </a:r>
            <a:br>
              <a:rPr lang="nb-NO" dirty="0"/>
            </a:b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12574"/>
            <a:ext cx="10515600" cy="521593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nb-NO" dirty="0"/>
          </a:p>
          <a:p>
            <a:r>
              <a:rPr lang="nb-NO" dirty="0"/>
              <a:t>Vedene er gamle indiske sanskrittekster og inneholder</a:t>
            </a:r>
          </a:p>
          <a:p>
            <a:pPr marL="0" indent="0">
              <a:buNone/>
            </a:pPr>
            <a:r>
              <a:rPr lang="nb-NO" dirty="0"/>
              <a:t>religiøse ritualer</a:t>
            </a:r>
            <a:r>
              <a:rPr lang="nb-NO"/>
              <a:t>, bønner </a:t>
            </a:r>
            <a:r>
              <a:rPr lang="nb-NO" dirty="0"/>
              <a:t>og sanger fra den vediske religionen.  </a:t>
            </a:r>
          </a:p>
          <a:p>
            <a:r>
              <a:rPr lang="nb-NO" dirty="0" err="1"/>
              <a:t>Sulbasutra</a:t>
            </a:r>
            <a:r>
              <a:rPr lang="nb-NO" dirty="0"/>
              <a:t> er en del av vedene, der konstruksjonen av religiøse altere beskrives. Disse ble bygget etter matematiske mønstre. </a:t>
            </a:r>
          </a:p>
          <a:p>
            <a:r>
              <a:rPr lang="nb-NO" dirty="0"/>
              <a:t>Derfor inneholder </a:t>
            </a:r>
            <a:r>
              <a:rPr lang="nb-NO" dirty="0" err="1"/>
              <a:t>Sulbasutra</a:t>
            </a:r>
            <a:r>
              <a:rPr lang="nb-NO" dirty="0"/>
              <a:t> en god del matematikk. </a:t>
            </a:r>
          </a:p>
          <a:p>
            <a:r>
              <a:rPr lang="nb-NO" dirty="0"/>
              <a:t>Før 600 f.Kr. Og inneholder kunnskaper som er mye eldre (2000 f. Kr.)</a:t>
            </a:r>
          </a:p>
          <a:p>
            <a:r>
              <a:rPr lang="nb-NO" dirty="0"/>
              <a:t>Følgende setning (Sutra 52 fra </a:t>
            </a:r>
            <a:r>
              <a:rPr lang="nb-NO" dirty="0" err="1"/>
              <a:t>Baudhayanas</a:t>
            </a:r>
            <a:r>
              <a:rPr lang="nb-NO" dirty="0"/>
              <a:t> </a:t>
            </a:r>
            <a:r>
              <a:rPr lang="nb-NO" dirty="0" err="1"/>
              <a:t>Sulbasutra</a:t>
            </a:r>
            <a:r>
              <a:rPr lang="nb-NO" dirty="0"/>
              <a:t>): Kvadratet over diagonalen av et kvadrat er dobbelt så stort som kvadratet selv. </a:t>
            </a:r>
          </a:p>
        </p:txBody>
      </p:sp>
    </p:spTree>
    <p:extLst>
      <p:ext uri="{BB962C8B-B14F-4D97-AF65-F5344CB8AC3E}">
        <p14:creationId xmlns:p14="http://schemas.microsoft.com/office/powerpoint/2010/main" val="273558561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8802" y="478493"/>
            <a:ext cx="4560584" cy="1128068"/>
          </a:xfrm>
        </p:spPr>
        <p:txBody>
          <a:bodyPr anchor="ctr">
            <a:normAutofit/>
          </a:bodyPr>
          <a:lstStyle/>
          <a:p>
            <a:r>
              <a:rPr lang="nb-NO" sz="4000" b="1" dirty="0"/>
              <a:t>Newton metoden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590718" y="1606561"/>
                <a:ext cx="5670934" cy="5062596"/>
              </a:xfrm>
            </p:spPr>
            <p:txBody>
              <a:bodyPr anchor="ctr">
                <a:norm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nb-NO" sz="1900" b="0" i="1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nb-NO" sz="1900" b="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nb-NO" sz="1900" b="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nb-NO" sz="19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nb-NO" sz="19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b-NO" sz="1900" b="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nb-NO" sz="1900" b="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nb-NO" sz="1900" b="0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nb-NO" sz="1900" b="0" i="1">
                          <a:latin typeface="Cambria Math" panose="02040503050406030204" pitchFamily="18" charset="0"/>
                        </a:rPr>
                        <m:t>𝑁</m:t>
                      </m:r>
                    </m:oMath>
                  </m:oMathPara>
                </a14:m>
                <a:endParaRPr lang="nb-NO" sz="1900" dirty="0"/>
              </a:p>
              <a:p>
                <a:endParaRPr lang="nb-NO" sz="1900" dirty="0"/>
              </a:p>
              <a:p>
                <a:pPr marL="0" indent="0">
                  <a:buNone/>
                </a:pPr>
                <a:r>
                  <a:rPr lang="nb-NO" sz="1900" dirty="0"/>
                  <a:t>Tangentlikningen</a:t>
                </a:r>
              </a:p>
              <a:p>
                <a:pPr marL="0" indent="0">
                  <a:buNone/>
                </a:pPr>
                <a:endParaRPr lang="nb-NO" sz="19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nb-NO" sz="19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b-NO" sz="1900" b="0" i="1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nb-NO" sz="1900" b="0" i="1">
                              <a:latin typeface="Cambria Math" panose="02040503050406030204" pitchFamily="18" charset="0"/>
                            </a:rPr>
                            <m:t>−(</m:t>
                          </m:r>
                          <m:sSubSup>
                            <m:sSubSupPr>
                              <m:ctrlPr>
                                <a:rPr lang="nb-NO" sz="1900" b="0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nb-NO" sz="1900" b="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nb-NO" sz="1900" b="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  <m:sup>
                              <m:r>
                                <a:rPr lang="nb-NO" sz="1900" b="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  <m:r>
                            <a:rPr lang="nb-NO" sz="1900" b="0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nb-NO" sz="1900" b="0" i="1">
                              <a:latin typeface="Cambria Math" panose="02040503050406030204" pitchFamily="18" charset="0"/>
                            </a:rPr>
                            <m:t>𝑁</m:t>
                          </m:r>
                          <m:r>
                            <a:rPr lang="nb-NO" sz="1900" b="0" i="1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nb-NO" sz="1900" b="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nb-NO" sz="1900" b="0" i="1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nb-NO" sz="1900" b="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nb-NO" sz="1900" b="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nb-NO" sz="1900" b="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</m:den>
                      </m:f>
                      <m:r>
                        <a:rPr lang="nb-NO" sz="1900" b="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nb-NO" sz="1900" b="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b-NO" sz="1900" b="0" i="1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p>
                          <m:r>
                            <a:rPr lang="nb-NO" sz="1900" b="0" i="1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nb-NO" sz="1900" b="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nb-NO" sz="1900" b="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nb-NO" sz="1900" b="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nb-NO" sz="1900" b="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</m:e>
                      </m:d>
                      <m:r>
                        <a:rPr lang="nb-NO" sz="1900" b="0" i="1">
                          <a:latin typeface="Cambria Math" panose="02040503050406030204" pitchFamily="18" charset="0"/>
                        </a:rPr>
                        <m:t>=2</m:t>
                      </m:r>
                      <m:sSub>
                        <m:sSubPr>
                          <m:ctrlPr>
                            <a:rPr lang="nb-NO" sz="1900" b="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b-NO" sz="1900" b="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nb-NO" sz="1900" b="0" i="1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</m:oMath>
                  </m:oMathPara>
                </a14:m>
                <a:endParaRPr lang="nb-NO" sz="1900" dirty="0"/>
              </a:p>
              <a:p>
                <a:pPr marL="0" indent="0">
                  <a:buNone/>
                </a:pPr>
                <a:endParaRPr lang="nb-NO" sz="19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nb-NO" sz="1900" b="0" i="1"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nb-NO" sz="1900" b="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Sup>
                            <m:sSubSupPr>
                              <m:ctrlPr>
                                <a:rPr lang="nb-NO" sz="1900" b="0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nb-NO" sz="1900" b="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nb-NO" sz="1900" b="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  <m:sup>
                              <m:r>
                                <a:rPr lang="nb-NO" sz="1900" b="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  <m:r>
                            <a:rPr lang="nb-NO" sz="1900" b="0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nb-NO" sz="1900" b="0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</m:d>
                      <m:r>
                        <a:rPr lang="nb-NO" sz="19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nb-NO" sz="1900" b="0" i="1">
                          <a:latin typeface="Cambria Math" panose="02040503050406030204" pitchFamily="18" charset="0"/>
                        </a:rPr>
                        <m:t>2</m:t>
                      </m:r>
                      <m:sSub>
                        <m:sSubPr>
                          <m:ctrlPr>
                            <a:rPr lang="nb-NO" sz="1900" b="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b-NO" sz="1900" b="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nb-NO" sz="1900" b="0" i="1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nb-NO" sz="1900" b="0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nb-NO" sz="1900" b="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nb-NO" sz="1900" b="0" i="1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nb-NO" sz="1900" b="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b-NO" sz="1900" b="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nb-NO" sz="1900" b="0" i="1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nb-NO" sz="1900" b="0" i="1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nb-NO" sz="1900" dirty="0"/>
              </a:p>
              <a:p>
                <a:pPr marL="0" indent="0">
                  <a:buNone/>
                </a:pPr>
                <a:endParaRPr lang="nb-NO" sz="19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b-NO" sz="19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b-NO" sz="1900" b="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nb-NO" sz="1900" b="0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nb-NO" sz="1900" b="0" i="1">
                              <a:latin typeface="Cambria Math" panose="02040503050406030204" pitchFamily="18" charset="0"/>
                            </a:rPr>
                            <m:t>+1</m:t>
                          </m:r>
                        </m:sub>
                      </m:sSub>
                      <m:r>
                        <a:rPr lang="nb-NO" sz="1900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nb-NO" sz="19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b-NO" sz="1900" b="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nb-NO" sz="1900" b="0" i="1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nb-NO" sz="1900" b="0" i="1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nb-NO" sz="1900" b="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Sup>
                            <m:sSubSupPr>
                              <m:ctrlPr>
                                <a:rPr lang="nb-NO" sz="1900" b="0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nb-NO" sz="1900" b="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nb-NO" sz="1900" b="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  <m:sup>
                              <m:r>
                                <a:rPr lang="nb-NO" sz="1900" b="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  <m:r>
                            <a:rPr lang="nb-NO" sz="1900" b="0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nb-NO" sz="1900" b="0" i="1">
                              <a:latin typeface="Cambria Math" panose="02040503050406030204" pitchFamily="18" charset="0"/>
                            </a:rPr>
                            <m:t>𝑁</m:t>
                          </m:r>
                        </m:num>
                        <m:den>
                          <m:r>
                            <a:rPr lang="nb-NO" sz="1900" b="0" i="1">
                              <a:latin typeface="Cambria Math" panose="02040503050406030204" pitchFamily="18" charset="0"/>
                            </a:rPr>
                            <m:t>2</m:t>
                          </m:r>
                          <m:sSub>
                            <m:sSubPr>
                              <m:ctrlPr>
                                <a:rPr lang="nb-NO" sz="1900" b="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nb-NO" sz="1900" b="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nb-NO" sz="1900" b="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</m:den>
                      </m:f>
                      <m:r>
                        <a:rPr lang="nb-NO" sz="1900" b="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nb-NO" sz="1900" b="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>
                            <m:fPr>
                              <m:ctrlPr>
                                <a:rPr lang="nb-NO" sz="1900" b="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nb-NO" sz="1900" b="0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num>
                            <m:den>
                              <m:sSub>
                                <m:sSubPr>
                                  <m:ctrlPr>
                                    <a:rPr lang="nb-NO" sz="1900" b="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nb-NO" sz="1900" b="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nb-NO" sz="1900" b="0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b>
                              </m:sSub>
                            </m:den>
                          </m:f>
                          <m:r>
                            <a:rPr lang="nb-NO" sz="1900" b="0" i="1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nb-NO" sz="1900" b="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nb-NO" sz="1900" b="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nb-NO" sz="1900" b="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</m:num>
                        <m:den>
                          <m:r>
                            <a:rPr lang="nb-NO" sz="1900" b="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nb-NO" sz="1900" dirty="0"/>
              </a:p>
              <a:p>
                <a:endParaRPr lang="nb-NO" sz="19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90718" y="1606561"/>
                <a:ext cx="5670934" cy="5062596"/>
              </a:xfrm>
              <a:blipFill>
                <a:blip r:embed="rId2"/>
                <a:stretch>
                  <a:fillRect l="-1075"/>
                </a:stretch>
              </a:blipFill>
            </p:spPr>
            <p:txBody>
              <a:bodyPr/>
              <a:lstStyle/>
              <a:p>
                <a:r>
                  <a:rPr lang="nb-NO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Bilde 9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240" r="1" b="1"/>
          <a:stretch/>
        </p:blipFill>
        <p:spPr>
          <a:xfrm>
            <a:off x="5977788" y="799352"/>
            <a:ext cx="5425410" cy="5259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557277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B592A8-71A0-4F0B-6FAD-9C5CA6183C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Oppsummering</a:t>
            </a:r>
            <a:endParaRPr lang="nb-NO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AA41EC-00F0-B05D-A52A-1184E71D15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00199"/>
            <a:ext cx="10515600" cy="4576763"/>
          </a:xfrm>
        </p:spPr>
        <p:txBody>
          <a:bodyPr/>
          <a:lstStyle/>
          <a:p>
            <a:r>
              <a:rPr lang="en-US" dirty="0" err="1"/>
              <a:t>Interessant</a:t>
            </a:r>
            <a:r>
              <a:rPr lang="en-US" dirty="0"/>
              <a:t> </a:t>
            </a:r>
            <a:r>
              <a:rPr lang="en-US" dirty="0" err="1"/>
              <a:t>historisk</a:t>
            </a:r>
            <a:r>
              <a:rPr lang="en-US" dirty="0"/>
              <a:t> </a:t>
            </a:r>
            <a:r>
              <a:rPr lang="en-US" dirty="0" err="1"/>
              <a:t>kilde</a:t>
            </a:r>
            <a:endParaRPr lang="en-US" dirty="0"/>
          </a:p>
          <a:p>
            <a:r>
              <a:rPr lang="en-US" dirty="0" err="1"/>
              <a:t>Geometrisk</a:t>
            </a:r>
            <a:r>
              <a:rPr lang="en-US" dirty="0"/>
              <a:t> </a:t>
            </a:r>
            <a:r>
              <a:rPr lang="en-US" dirty="0" err="1"/>
              <a:t>prosess</a:t>
            </a:r>
            <a:r>
              <a:rPr lang="en-US" dirty="0"/>
              <a:t> </a:t>
            </a:r>
            <a:r>
              <a:rPr lang="en-US" dirty="0" err="1"/>
              <a:t>kan</a:t>
            </a:r>
            <a:r>
              <a:rPr lang="en-US" dirty="0"/>
              <a:t> </a:t>
            </a:r>
            <a:r>
              <a:rPr lang="en-US" dirty="0" err="1"/>
              <a:t>tolkes</a:t>
            </a:r>
            <a:r>
              <a:rPr lang="en-US" dirty="0"/>
              <a:t> </a:t>
            </a:r>
            <a:r>
              <a:rPr lang="en-US" dirty="0" err="1"/>
              <a:t>som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algebraisk</a:t>
            </a:r>
            <a:r>
              <a:rPr lang="en-US" dirty="0"/>
              <a:t> </a:t>
            </a:r>
            <a:r>
              <a:rPr lang="en-US" dirty="0" err="1"/>
              <a:t>algoritme</a:t>
            </a:r>
            <a:endParaRPr lang="en-US" dirty="0"/>
          </a:p>
          <a:p>
            <a:r>
              <a:rPr lang="en-US" dirty="0"/>
              <a:t>Lett å </a:t>
            </a:r>
            <a:r>
              <a:rPr lang="en-US" dirty="0" err="1"/>
              <a:t>finne</a:t>
            </a:r>
            <a:r>
              <a:rPr lang="en-US" dirty="0"/>
              <a:t> </a:t>
            </a:r>
            <a:r>
              <a:rPr lang="en-US" dirty="0" err="1"/>
              <a:t>startfigurer</a:t>
            </a:r>
            <a:endParaRPr lang="en-US" dirty="0"/>
          </a:p>
          <a:p>
            <a:r>
              <a:rPr lang="en-US" dirty="0"/>
              <a:t>Lett å </a:t>
            </a:r>
            <a:r>
              <a:rPr lang="en-US" dirty="0" err="1"/>
              <a:t>programmere</a:t>
            </a:r>
            <a:endParaRPr lang="en-US" dirty="0"/>
          </a:p>
          <a:p>
            <a:r>
              <a:rPr lang="en-US" dirty="0"/>
              <a:t>3 </a:t>
            </a:r>
            <a:r>
              <a:rPr lang="en-US" dirty="0" err="1"/>
              <a:t>faser</a:t>
            </a:r>
            <a:r>
              <a:rPr lang="en-US" dirty="0"/>
              <a:t> </a:t>
            </a:r>
            <a:r>
              <a:rPr lang="en-US" dirty="0" err="1"/>
              <a:t>når</a:t>
            </a:r>
            <a:r>
              <a:rPr lang="en-US" dirty="0"/>
              <a:t> man </a:t>
            </a:r>
            <a:r>
              <a:rPr lang="en-US" dirty="0" err="1"/>
              <a:t>gjennomfører</a:t>
            </a:r>
            <a:r>
              <a:rPr lang="en-US" dirty="0"/>
              <a:t> </a:t>
            </a:r>
            <a:r>
              <a:rPr lang="en-US" dirty="0" err="1"/>
              <a:t>algoritmen</a:t>
            </a:r>
            <a:r>
              <a:rPr lang="en-US" dirty="0"/>
              <a:t> (Vi </a:t>
            </a:r>
            <a:r>
              <a:rPr lang="en-US" dirty="0" err="1"/>
              <a:t>klarte</a:t>
            </a:r>
            <a:r>
              <a:rPr lang="en-US" dirty="0"/>
              <a:t> å </a:t>
            </a:r>
            <a:r>
              <a:rPr lang="en-US" dirty="0" err="1"/>
              <a:t>forklare</a:t>
            </a:r>
            <a:r>
              <a:rPr lang="en-US"/>
              <a:t> dem)</a:t>
            </a:r>
            <a:endParaRPr lang="en-US" dirty="0"/>
          </a:p>
          <a:p>
            <a:r>
              <a:rPr lang="en-US" dirty="0"/>
              <a:t>Den </a:t>
            </a:r>
            <a:r>
              <a:rPr lang="en-US" dirty="0" err="1"/>
              <a:t>siste</a:t>
            </a:r>
            <a:r>
              <a:rPr lang="en-US" dirty="0"/>
              <a:t> </a:t>
            </a:r>
            <a:r>
              <a:rPr lang="en-US" dirty="0" err="1"/>
              <a:t>fasen</a:t>
            </a:r>
            <a:r>
              <a:rPr lang="en-US" dirty="0"/>
              <a:t> er den </a:t>
            </a:r>
            <a:r>
              <a:rPr lang="en-US" dirty="0" err="1"/>
              <a:t>mest</a:t>
            </a:r>
            <a:r>
              <a:rPr lang="en-US" dirty="0"/>
              <a:t> </a:t>
            </a:r>
            <a:r>
              <a:rPr lang="en-US" dirty="0" err="1"/>
              <a:t>effektive</a:t>
            </a:r>
            <a:endParaRPr lang="en-US" dirty="0"/>
          </a:p>
          <a:p>
            <a:r>
              <a:rPr lang="en-US" dirty="0" err="1"/>
              <a:t>Triks</a:t>
            </a:r>
            <a:r>
              <a:rPr lang="en-US" dirty="0"/>
              <a:t> for å </a:t>
            </a:r>
            <a:r>
              <a:rPr lang="en-US" dirty="0" err="1"/>
              <a:t>hoppe</a:t>
            </a:r>
            <a:r>
              <a:rPr lang="en-US" dirty="0"/>
              <a:t> </a:t>
            </a:r>
            <a:r>
              <a:rPr lang="en-US" dirty="0" err="1"/>
              <a:t>direkte</a:t>
            </a:r>
            <a:r>
              <a:rPr lang="en-US" dirty="0"/>
              <a:t> </a:t>
            </a:r>
            <a:r>
              <a:rPr lang="en-US" dirty="0" err="1"/>
              <a:t>til</a:t>
            </a:r>
            <a:r>
              <a:rPr lang="en-US" dirty="0"/>
              <a:t> den </a:t>
            </a:r>
            <a:r>
              <a:rPr lang="en-US" dirty="0" err="1"/>
              <a:t>siste</a:t>
            </a:r>
            <a:r>
              <a:rPr lang="en-US" dirty="0"/>
              <a:t> </a:t>
            </a:r>
            <a:r>
              <a:rPr lang="en-US" dirty="0" err="1"/>
              <a:t>fasen</a:t>
            </a:r>
            <a:endParaRPr lang="en-US" dirty="0"/>
          </a:p>
          <a:p>
            <a:r>
              <a:rPr lang="en-US" dirty="0" err="1"/>
              <a:t>Både</a:t>
            </a:r>
            <a:r>
              <a:rPr lang="en-US" dirty="0"/>
              <a:t> Herons </a:t>
            </a:r>
            <a:r>
              <a:rPr lang="en-US" dirty="0" err="1"/>
              <a:t>metode</a:t>
            </a:r>
            <a:r>
              <a:rPr lang="en-US" dirty="0"/>
              <a:t> </a:t>
            </a:r>
            <a:r>
              <a:rPr lang="en-US" dirty="0" err="1"/>
              <a:t>og</a:t>
            </a:r>
            <a:r>
              <a:rPr lang="en-US" dirty="0"/>
              <a:t> Newton’s </a:t>
            </a:r>
            <a:r>
              <a:rPr lang="en-US" dirty="0" err="1"/>
              <a:t>metode</a:t>
            </a:r>
            <a:r>
              <a:rPr lang="en-US" dirty="0"/>
              <a:t> er </a:t>
            </a:r>
            <a:r>
              <a:rPr lang="en-US" dirty="0" err="1"/>
              <a:t>identiske</a:t>
            </a:r>
            <a:r>
              <a:rPr lang="en-US" dirty="0"/>
              <a:t> med den </a:t>
            </a:r>
            <a:r>
              <a:rPr lang="en-US" dirty="0" err="1"/>
              <a:t>indiske</a:t>
            </a:r>
            <a:r>
              <a:rPr lang="en-US" dirty="0"/>
              <a:t> </a:t>
            </a:r>
            <a:r>
              <a:rPr lang="en-US" dirty="0" err="1"/>
              <a:t>algoritmen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26307634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b="1" dirty="0"/>
              <a:t>Takk for oppmerksomheten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3581264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>
              <a:xfrm>
                <a:off x="637674" y="1175251"/>
                <a:ext cx="10515600" cy="1325563"/>
              </a:xfrm>
            </p:spPr>
            <p:txBody>
              <a:bodyPr>
                <a:normAutofit fontScale="90000"/>
              </a:bodyPr>
              <a:lstStyle/>
              <a:p>
                <a:br>
                  <a:rPr lang="nb-NO" dirty="0"/>
                </a:br>
                <a:r>
                  <a:rPr lang="nb-NO" b="1" dirty="0" err="1">
                    <a:latin typeface="+mn-lt"/>
                  </a:rPr>
                  <a:t>Sulbasutraen</a:t>
                </a:r>
                <a:r>
                  <a:rPr lang="nb-NO" b="1" dirty="0">
                    <a:latin typeface="+mn-lt"/>
                  </a:rPr>
                  <a:t> inneholder også en oppsiktsvekkende </a:t>
                </a:r>
                <a:r>
                  <a:rPr lang="nb-NO" b="1" dirty="0" err="1">
                    <a:latin typeface="+mn-lt"/>
                  </a:rPr>
                  <a:t>appriksimasjon</a:t>
                </a:r>
                <a:r>
                  <a:rPr lang="nb-NO" b="1" dirty="0">
                    <a:latin typeface="+mn-lt"/>
                  </a:rPr>
                  <a:t> for den  </a:t>
                </a:r>
                <a14:m>
                  <m:oMath xmlns:m="http://schemas.openxmlformats.org/officeDocument/2006/math">
                    <m:r>
                      <a:rPr lang="nb-NO" b="1" i="0">
                        <a:latin typeface="Cambria Math" panose="02040503050406030204" pitchFamily="18" charset="0"/>
                      </a:rPr>
                      <m:t>𝐧𝐮𝐦𝐞𝐫𝐢𝐬</m:t>
                    </m:r>
                    <m:r>
                      <a:rPr lang="nb-NO" b="1" i="0" smtClean="0">
                        <a:latin typeface="Cambria Math" panose="02040503050406030204" pitchFamily="18" charset="0"/>
                      </a:rPr>
                      <m:t>𝐤</m:t>
                    </m:r>
                    <m:r>
                      <a:rPr lang="nb-NO" b="1" i="0">
                        <a:latin typeface="Cambria Math" panose="02040503050406030204" pitchFamily="18" charset="0"/>
                      </a:rPr>
                      <m:t>𝐞</m:t>
                    </m:r>
                    <m:r>
                      <a:rPr lang="nb-NO" b="1">
                        <a:latin typeface="Cambria Math" panose="02040503050406030204" pitchFamily="18" charset="0"/>
                      </a:rPr>
                      <m:t> </m:t>
                    </m:r>
                    <m:r>
                      <a:rPr lang="nb-NO" b="1" i="0" smtClean="0">
                        <a:latin typeface="Cambria Math" panose="02040503050406030204" pitchFamily="18" charset="0"/>
                      </a:rPr>
                      <m:t>𝐯𝐞𝐫𝐝𝐢𝐞𝐧</m:t>
                    </m:r>
                    <m:r>
                      <a:rPr lang="nb-NO" b="1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nb-NO" b="1" i="0" smtClean="0">
                        <a:latin typeface="Cambria Math" panose="02040503050406030204" pitchFamily="18" charset="0"/>
                      </a:rPr>
                      <m:t>𝐚𝐯</m:t>
                    </m:r>
                    <m:r>
                      <a:rPr lang="nb-NO" b="1">
                        <a:latin typeface="Cambria Math" panose="02040503050406030204" pitchFamily="18" charset="0"/>
                      </a:rPr>
                      <m:t> </m:t>
                    </m:r>
                    <m:rad>
                      <m:radPr>
                        <m:degHide m:val="on"/>
                        <m:ctrlPr>
                          <a:rPr lang="nb-NO" b="1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nb-NO" b="1" i="1">
                            <a:latin typeface="Cambria Math" panose="02040503050406030204" pitchFamily="18" charset="0"/>
                          </a:rPr>
                          <m:t>𝟐</m:t>
                        </m:r>
                      </m:e>
                    </m:rad>
                  </m:oMath>
                </a14:m>
                <a:r>
                  <a:rPr lang="nb-NO" b="1" dirty="0">
                    <a:latin typeface="+mn-lt"/>
                  </a:rPr>
                  <a:t>:</a:t>
                </a:r>
                <a:endParaRPr lang="nb-NO" b="1" dirty="0"/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637674" y="1175251"/>
                <a:ext cx="10515600" cy="1325563"/>
              </a:xfrm>
              <a:blipFill>
                <a:blip r:embed="rId2"/>
                <a:stretch>
                  <a:fillRect l="-2087" t="-9677" b="-58525"/>
                </a:stretch>
              </a:blipFill>
            </p:spPr>
            <p:txBody>
              <a:bodyPr/>
              <a:lstStyle/>
              <a:p>
                <a:r>
                  <a:rPr lang="nb-N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3449053"/>
                <a:ext cx="10515600" cy="2727910"/>
              </a:xfrm>
            </p:spPr>
            <p:txBody>
              <a:bodyPr/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nb-NO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nb-NO" i="1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rad>
                      <m:r>
                        <a:rPr lang="nb-NO" i="1">
                          <a:latin typeface="Cambria Math" panose="02040503050406030204" pitchFamily="18" charset="0"/>
                        </a:rPr>
                        <m:t>≈</m:t>
                      </m:r>
                      <m:f>
                        <m:fPr>
                          <m:ctrlPr>
                            <a:rPr lang="nb-NO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b-NO" i="1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nb-NO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nb-NO" i="1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nb-NO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b-NO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nb-NO" i="1">
                              <a:latin typeface="Cambria Math" panose="02040503050406030204" pitchFamily="18" charset="0"/>
                            </a:rPr>
                            <m:t>4∙3</m:t>
                          </m:r>
                        </m:den>
                      </m:f>
                      <m:r>
                        <a:rPr lang="nb-NO" i="1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nb-NO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b-NO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nb-NO" i="1">
                              <a:latin typeface="Cambria Math" panose="02040503050406030204" pitchFamily="18" charset="0"/>
                            </a:rPr>
                            <m:t>34∙4∙3</m:t>
                          </m:r>
                        </m:den>
                      </m:f>
                      <m:r>
                        <a:rPr lang="nb-NO" i="1">
                          <a:latin typeface="Cambria Math" panose="02040503050406030204" pitchFamily="18" charset="0"/>
                        </a:rPr>
                        <m:t>,</m:t>
                      </m:r>
                    </m:oMath>
                  </m:oMathPara>
                </a14:m>
                <a:endParaRPr lang="nb-NO" dirty="0"/>
              </a:p>
              <a:p>
                <a:pPr marL="0" indent="0">
                  <a:buNone/>
                </a:pPr>
                <a:endParaRPr lang="nb-NO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nb-NO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nb-NO" i="1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rad>
                      <m:r>
                        <a:rPr lang="nb-NO" i="1">
                          <a:latin typeface="Cambria Math" panose="02040503050406030204" pitchFamily="18" charset="0"/>
                        </a:rPr>
                        <m:t>≈</m:t>
                      </m:r>
                      <m:f>
                        <m:fPr>
                          <m:ctrlPr>
                            <a:rPr lang="nb-NO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b-NO" i="1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nb-NO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nb-NO" i="1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nb-NO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b-NO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nb-NO" i="1">
                              <a:latin typeface="Cambria Math" panose="02040503050406030204" pitchFamily="18" charset="0"/>
                            </a:rPr>
                            <m:t>4∙3</m:t>
                          </m:r>
                        </m:den>
                      </m:f>
                      <m:r>
                        <a:rPr lang="nb-NO" i="1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nb-NO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b-NO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nb-NO" i="1">
                              <a:latin typeface="Cambria Math" panose="02040503050406030204" pitchFamily="18" charset="0"/>
                            </a:rPr>
                            <m:t>34∙4∙3</m:t>
                          </m:r>
                        </m:den>
                      </m:f>
                      <m:r>
                        <a:rPr lang="nb-NO" i="1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nb-NO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b-NO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nb-NO" i="1">
                              <a:latin typeface="Cambria Math" panose="02040503050406030204" pitchFamily="18" charset="0"/>
                            </a:rPr>
                            <m:t>1154∙34∙4∙3</m:t>
                          </m:r>
                        </m:den>
                      </m:f>
                    </m:oMath>
                  </m:oMathPara>
                </a14:m>
                <a:endParaRPr lang="nb-NO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3449053"/>
                <a:ext cx="10515600" cy="2727910"/>
              </a:xfr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b-NO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893082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b="1" dirty="0"/>
              <a:t>Foredragets innhold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b-NO" dirty="0"/>
              <a:t>Rekonstruksjon og mulig forklaring av algoritmen som ligger bak approksimasjonen</a:t>
            </a:r>
          </a:p>
          <a:p>
            <a:r>
              <a:rPr lang="nb-NO" dirty="0" err="1"/>
              <a:t>Datta</a:t>
            </a:r>
            <a:r>
              <a:rPr lang="nb-NO" dirty="0"/>
              <a:t> (1932) og Henderson (2000)</a:t>
            </a:r>
          </a:p>
          <a:p>
            <a:r>
              <a:rPr lang="nb-NO" dirty="0"/>
              <a:t>Overføring til vilkårlige tall</a:t>
            </a:r>
          </a:p>
          <a:p>
            <a:r>
              <a:rPr lang="nb-NO" dirty="0"/>
              <a:t>Programmering av algoritmen</a:t>
            </a:r>
          </a:p>
          <a:p>
            <a:r>
              <a:rPr lang="nb-NO" dirty="0"/>
              <a:t>Analyse av algoritmen</a:t>
            </a:r>
          </a:p>
          <a:p>
            <a:r>
              <a:rPr lang="nb-NO" dirty="0"/>
              <a:t>Speed up </a:t>
            </a:r>
          </a:p>
          <a:p>
            <a:r>
              <a:rPr lang="nb-NO" dirty="0"/>
              <a:t>Sammenlikning med andre algoritmer</a:t>
            </a:r>
          </a:p>
          <a:p>
            <a:r>
              <a:rPr lang="nb-NO" dirty="0"/>
              <a:t>Undersøkelser rundt irrasjonaliteten (finnes i boka «</a:t>
            </a:r>
            <a:r>
              <a:rPr lang="nb-NO" dirty="0" err="1"/>
              <a:t>Seitenwege</a:t>
            </a:r>
            <a:r>
              <a:rPr lang="nb-NO" dirty="0"/>
              <a:t> in der </a:t>
            </a:r>
            <a:r>
              <a:rPr lang="nb-NO" dirty="0" err="1"/>
              <a:t>Mathematikgeschichte</a:t>
            </a:r>
            <a:r>
              <a:rPr lang="nb-NO" dirty="0"/>
              <a:t>»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4266225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629930"/>
          </a:xfrm>
        </p:spPr>
        <p:txBody>
          <a:bodyPr>
            <a:normAutofit fontScale="90000"/>
          </a:bodyPr>
          <a:lstStyle/>
          <a:p>
            <a:r>
              <a:rPr lang="nb-NO" b="1" dirty="0"/>
              <a:t>Mulig forklaring</a:t>
            </a:r>
            <a:br>
              <a:rPr lang="nb-NO" b="1" dirty="0"/>
            </a:br>
            <a:r>
              <a:rPr lang="nb-NO" b="1" dirty="0" err="1"/>
              <a:t>Datta</a:t>
            </a:r>
            <a:r>
              <a:rPr lang="nb-NO" b="1" dirty="0"/>
              <a:t> (1932),Henderson(2000)</a:t>
            </a:r>
            <a:br>
              <a:rPr lang="nb-NO" b="1" dirty="0"/>
            </a:br>
            <a:r>
              <a:rPr lang="nb-NO" b="1" dirty="0"/>
              <a:t>forenklet fremstilling</a:t>
            </a:r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735202" y="1537855"/>
            <a:ext cx="4711875" cy="2160838"/>
          </a:xfrm>
          <a:prstGeom prst="rect">
            <a:avLst/>
          </a:prstGeom>
        </p:spPr>
      </p:pic>
      <p:pic>
        <p:nvPicPr>
          <p:cNvPr id="5" name="Picture 4"/>
          <p:cNvPicPr/>
          <p:nvPr/>
        </p:nvPicPr>
        <p:blipFill>
          <a:blip r:embed="rId3"/>
          <a:stretch>
            <a:fillRect/>
          </a:stretch>
        </p:blipFill>
        <p:spPr>
          <a:xfrm>
            <a:off x="1330693" y="4042811"/>
            <a:ext cx="5760720" cy="244602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8348652" y="606508"/>
                <a:ext cx="3108864" cy="84279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b-NO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b-NO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nb-NO" i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nb-NO" i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nb-NO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b-NO" i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nb-NO" i="0">
                              <a:latin typeface="Cambria Math" panose="02040503050406030204" pitchFamily="18" charset="0"/>
                            </a:rPr>
                            <m:t>4∙2∙</m:t>
                          </m:r>
                          <m:d>
                            <m:dPr>
                              <m:ctrlPr>
                                <a:rPr lang="nb-NO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nb-NO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nb-NO" i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nb-NO" i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den>
                      </m:f>
                      <m:r>
                        <a:rPr lang="nb-NO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nb-NO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b-NO" i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nb-NO" i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nb-NO" i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nb-NO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b-NO" i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nb-NO" i="0">
                              <a:latin typeface="Cambria Math" panose="02040503050406030204" pitchFamily="18" charset="0"/>
                            </a:rPr>
                            <m:t>12</m:t>
                          </m:r>
                        </m:den>
                      </m:f>
                      <m:r>
                        <a:rPr lang="nb-NO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nb-NO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b-NO" i="0">
                              <a:latin typeface="Cambria Math" panose="02040503050406030204" pitchFamily="18" charset="0"/>
                            </a:rPr>
                            <m:t>17</m:t>
                          </m:r>
                        </m:num>
                        <m:den>
                          <m:r>
                            <a:rPr lang="nb-NO" i="0">
                              <a:latin typeface="Cambria Math" panose="02040503050406030204" pitchFamily="18" charset="0"/>
                            </a:rPr>
                            <m:t>12</m:t>
                          </m:r>
                        </m:den>
                      </m:f>
                    </m:oMath>
                  </m:oMathPara>
                </a14:m>
                <a:endParaRPr lang="nb-NO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48652" y="606508"/>
                <a:ext cx="3108864" cy="84279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b-N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7576095" y="4298121"/>
                <a:ext cx="2464456" cy="108516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b-NO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nb-NO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nb-NO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nb-NO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nb-NO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nb-NO" i="0">
                                          <a:latin typeface="Cambria Math" panose="02040503050406030204" pitchFamily="18" charset="0"/>
                                        </a:rPr>
                                        <m:t>12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nb-NO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d>
                            <m:dPr>
                              <m:ctrlPr>
                                <a:rPr lang="nb-NO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nb-NO" i="0">
                                  <a:latin typeface="Cambria Math" panose="02040503050406030204" pitchFamily="18" charset="0"/>
                                </a:rPr>
                                <m:t>2∙</m:t>
                              </m:r>
                              <m:f>
                                <m:fPr>
                                  <m:ctrlPr>
                                    <a:rPr lang="nb-NO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nb-NO" i="0">
                                      <a:latin typeface="Cambria Math" panose="02040503050406030204" pitchFamily="18" charset="0"/>
                                    </a:rPr>
                                    <m:t>17</m:t>
                                  </m:r>
                                </m:num>
                                <m:den>
                                  <m:r>
                                    <a:rPr lang="nb-NO" i="0">
                                      <a:latin typeface="Cambria Math" panose="02040503050406030204" pitchFamily="18" charset="0"/>
                                    </a:rPr>
                                    <m:t>12</m:t>
                                  </m:r>
                                </m:den>
                              </m:f>
                            </m:e>
                          </m:d>
                        </m:den>
                      </m:f>
                      <m:r>
                        <a:rPr lang="nb-NO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nb-NO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b-NO" i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nb-NO" i="0">
                              <a:latin typeface="Cambria Math" panose="02040503050406030204" pitchFamily="18" charset="0"/>
                            </a:rPr>
                            <m:t>2∙3∙4∙17</m:t>
                          </m:r>
                        </m:den>
                      </m:f>
                    </m:oMath>
                  </m:oMathPara>
                </a14:m>
                <a:endParaRPr lang="nb-NO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76095" y="4298121"/>
                <a:ext cx="2464456" cy="108516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b-N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7887109" y="5598029"/>
                <a:ext cx="1842427" cy="76937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nb-NO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nb-NO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nb-NO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nb-NO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nb-NO" i="0">
                                      <a:latin typeface="Cambria Math" panose="02040503050406030204" pitchFamily="18" charset="0"/>
                                    </a:rPr>
                                    <m:t>2∙3∙4∙17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nb-NO" i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nb-NO" i="0">
                          <a:latin typeface="Cambria Math" panose="02040503050406030204" pitchFamily="18" charset="0"/>
                        </a:rPr>
                        <m:t>,</m:t>
                      </m:r>
                    </m:oMath>
                  </m:oMathPara>
                </a14:m>
                <a:endParaRPr lang="nb-NO" dirty="0"/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87109" y="5598029"/>
                <a:ext cx="1842427" cy="76937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b-N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kstSylinder 8">
                <a:extLst>
                  <a:ext uri="{FF2B5EF4-FFF2-40B4-BE49-F238E27FC236}">
                    <a16:creationId xmlns:a16="http://schemas.microsoft.com/office/drawing/2014/main" id="{19D0295A-C2C3-E795-0C3A-7D80CE550085}"/>
                  </a:ext>
                </a:extLst>
              </p:cNvPr>
              <p:cNvSpPr txBox="1"/>
              <p:nvPr/>
            </p:nvSpPr>
            <p:spPr>
              <a:xfrm>
                <a:off x="-529389" y="2339173"/>
                <a:ext cx="5694947" cy="6127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nb-NO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nb-NO" i="1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rad>
                      <m:r>
                        <a:rPr lang="nb-NO" i="1">
                          <a:latin typeface="Cambria Math" panose="02040503050406030204" pitchFamily="18" charset="0"/>
                        </a:rPr>
                        <m:t>≈</m:t>
                      </m:r>
                      <m:f>
                        <m:fPr>
                          <m:ctrlPr>
                            <a:rPr lang="nb-NO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b-NO" i="1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nb-NO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nb-NO" i="1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nb-NO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b-NO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nb-NO" i="1">
                              <a:latin typeface="Cambria Math" panose="02040503050406030204" pitchFamily="18" charset="0"/>
                            </a:rPr>
                            <m:t>4∙3</m:t>
                          </m:r>
                        </m:den>
                      </m:f>
                      <m:r>
                        <a:rPr lang="nb-NO" i="1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nb-NO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b-NO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nb-NO" i="1">
                              <a:latin typeface="Cambria Math" panose="02040503050406030204" pitchFamily="18" charset="0"/>
                            </a:rPr>
                            <m:t>34∙4∙3</m:t>
                          </m:r>
                        </m:den>
                      </m:f>
                      <m:r>
                        <a:rPr lang="nb-NO" i="1">
                          <a:latin typeface="Cambria Math" panose="02040503050406030204" pitchFamily="18" charset="0"/>
                        </a:rPr>
                        <m:t>,</m:t>
                      </m:r>
                    </m:oMath>
                  </m:oMathPara>
                </a14:m>
                <a:endParaRPr lang="nb-NO" dirty="0"/>
              </a:p>
            </p:txBody>
          </p:sp>
        </mc:Choice>
        <mc:Fallback xmlns="">
          <p:sp>
            <p:nvSpPr>
              <p:cNvPr id="9" name="TekstSylinder 8">
                <a:extLst>
                  <a:ext uri="{FF2B5EF4-FFF2-40B4-BE49-F238E27FC236}">
                    <a16:creationId xmlns:a16="http://schemas.microsoft.com/office/drawing/2014/main" id="{19D0295A-C2C3-E795-0C3A-7D80CE55008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29389" y="2339173"/>
                <a:ext cx="5694947" cy="6127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b-NO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709843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4000" b="1" dirty="0"/>
              <a:t>Noen spørsmål dukker opp</a:t>
            </a:r>
            <a:br>
              <a:rPr lang="nb-NO" sz="4000" b="1" dirty="0"/>
            </a:br>
            <a:endParaRPr lang="nb-NO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dirty="0"/>
              <a:t>Kan algoritmen generaliseres til vilkårlige kvadratrøtter og hvordan kan den beskrives algebraisk (med formler)?</a:t>
            </a:r>
          </a:p>
          <a:p>
            <a:pPr lvl="0"/>
            <a:r>
              <a:rPr lang="nb-NO" dirty="0"/>
              <a:t>Hvordan kan vi finne en passende startfigur?</a:t>
            </a:r>
          </a:p>
          <a:p>
            <a:pPr lvl="0"/>
            <a:r>
              <a:rPr lang="nb-NO" dirty="0"/>
              <a:t>Hvor fort konvergerer prosessen? </a:t>
            </a:r>
          </a:p>
          <a:p>
            <a:pPr lvl="0"/>
            <a:r>
              <a:rPr lang="nb-NO" dirty="0"/>
              <a:t>Kan algoritmen sammenliknes med andre </a:t>
            </a:r>
            <a:r>
              <a:rPr lang="nb-NO" dirty="0" err="1"/>
              <a:t>rotalgoritmer</a:t>
            </a:r>
            <a:r>
              <a:rPr lang="nb-NO" dirty="0"/>
              <a:t>?</a:t>
            </a:r>
          </a:p>
          <a:p>
            <a:pPr lvl="0"/>
            <a:r>
              <a:rPr lang="nb-NO" dirty="0"/>
              <a:t>Irrasjonalitet (</a:t>
            </a:r>
            <a:r>
              <a:rPr lang="nb-NO" dirty="0" err="1"/>
              <a:t>Seitenwege</a:t>
            </a:r>
            <a:r>
              <a:rPr lang="nb-NO" dirty="0"/>
              <a:t> in der </a:t>
            </a:r>
            <a:r>
              <a:rPr lang="nb-NO" dirty="0" err="1"/>
              <a:t>Mathematikgeschichte</a:t>
            </a:r>
            <a:r>
              <a:rPr lang="nb-NO" dirty="0"/>
              <a:t>)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9901501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b="1" dirty="0"/>
              <a:t>Hvordan kan vi beskrive prosessen med formler?</a:t>
            </a:r>
            <a:endParaRPr lang="nb-NO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46545" y="1872452"/>
                <a:ext cx="10515600" cy="4351338"/>
              </a:xfrm>
            </p:spPr>
            <p:txBody>
              <a:bodyPr/>
              <a:lstStyle/>
              <a:p>
                <a:pPr marL="0" indent="0">
                  <a:buNone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nb-NO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nb-NO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nb-NO" i="1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nb-NO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nb-NO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nb-NO" i="1"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nb-NO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nb-NO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lang="nb-NO" i="1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nb-NO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nb-NO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nb-NO" i="1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nb-NO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nb-NO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nb-NO" i="1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  <m:sup>
                            <m:r>
                              <a:rPr lang="nb-NO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nb-NO" i="1">
                            <a:latin typeface="Cambria Math" panose="02040503050406030204" pitchFamily="18" charset="0"/>
                          </a:rPr>
                          <m:t>2∙</m:t>
                        </m:r>
                        <m:r>
                          <a:rPr lang="nb-NO" i="1">
                            <a:latin typeface="Cambria Math" panose="02040503050406030204" pitchFamily="18" charset="0"/>
                          </a:rPr>
                          <m:t>𝑎</m:t>
                        </m:r>
                      </m:den>
                    </m:f>
                  </m:oMath>
                </a14:m>
                <a:r>
                  <a:rPr lang="nb-NO" dirty="0"/>
                  <a:t>				 </a:t>
                </a:r>
                <a14:m>
                  <m:oMath xmlns:m="http://schemas.openxmlformats.org/officeDocument/2006/math">
                    <m:r>
                      <a:rPr lang="nb-NO" b="0" i="1" smtClean="0">
                        <a:latin typeface="Cambria Math" panose="02040503050406030204" pitchFamily="18" charset="0"/>
                      </a:rPr>
                      <m:t>𝑁</m:t>
                    </m:r>
                    <m:r>
                      <a:rPr lang="nb-NO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nb-NO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nb-NO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nb-NO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nb-NO" i="1"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nb-NO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nb-NO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lang="nb-NO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nb-NO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nb-NO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b-NO" i="1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nb-NO" i="1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nb-NO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nb-NO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nb-NO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nb-NO" i="1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p>
                              <m:r>
                                <a:rPr lang="nb-NO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nb-NO" i="1">
                              <a:latin typeface="Cambria Math" panose="02040503050406030204" pitchFamily="18" charset="0"/>
                            </a:rPr>
                            <m:t>2∙</m:t>
                          </m:r>
                          <m:r>
                            <a:rPr lang="nb-NO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  <m:r>
                        <a:rPr lang="nb-NO" i="1">
                          <a:latin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lang="nb-NO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46545" y="1872452"/>
                <a:ext cx="10515600" cy="4351338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b-NO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/>
          <p:cNvPicPr/>
          <p:nvPr/>
        </p:nvPicPr>
        <p:blipFill>
          <a:blip r:embed="rId3"/>
          <a:stretch>
            <a:fillRect/>
          </a:stretch>
        </p:blipFill>
        <p:spPr>
          <a:xfrm>
            <a:off x="3269673" y="2706255"/>
            <a:ext cx="8275782" cy="3879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21950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60D843-0D64-3600-5882-7A140C939A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En </a:t>
            </a:r>
            <a:r>
              <a:rPr lang="en-US" b="1" dirty="0" err="1"/>
              <a:t>passende</a:t>
            </a:r>
            <a:r>
              <a:rPr lang="en-US" b="1" dirty="0"/>
              <a:t> </a:t>
            </a:r>
            <a:r>
              <a:rPr lang="en-US" b="1" dirty="0" err="1"/>
              <a:t>startfigur</a:t>
            </a:r>
            <a:endParaRPr lang="nb-NO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228EE0A-C685-0E48-D044-BD963DC0476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401416"/>
                <a:ext cx="10515600" cy="5387009"/>
              </a:xfrm>
            </p:spPr>
            <p:txBody>
              <a:bodyPr>
                <a:normAutofit fontScale="92500" lnSpcReduction="20000"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b-NO" b="0" i="1" smtClean="0">
                          <a:latin typeface="Cambria Math" panose="02040503050406030204" pitchFamily="18" charset="0"/>
                        </a:rPr>
                        <m:t>𝑁</m:t>
                      </m:r>
                      <m:r>
                        <a:rPr lang="nb-NO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nb-NO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b-NO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nb-NO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nb-NO" i="1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nb-NO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b-NO" i="1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nb-NO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nb-NO" dirty="0"/>
              </a:p>
              <a:p>
                <a:pPr marL="0" indent="0">
                  <a:buNone/>
                </a:pPr>
                <a:endParaRPr lang="nb-NO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b-NO" b="0" i="1" smtClean="0">
                          <a:latin typeface="Cambria Math" panose="02040503050406030204" pitchFamily="18" charset="0"/>
                        </a:rPr>
                        <m:t>𝑁</m:t>
                      </m:r>
                      <m:r>
                        <a:rPr lang="nb-NO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nb-NO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b-NO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nb-NO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nb-NO" i="1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nb-NO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b-NO" i="1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nb-NO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</m:d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𝑁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⋅1</m:t>
                      </m:r>
                    </m:oMath>
                  </m:oMathPara>
                </a14:m>
                <a:endParaRPr lang="nb-NO" dirty="0"/>
              </a:p>
              <a:p>
                <a:pPr marL="0" indent="0">
                  <a:buNone/>
                </a:pPr>
                <a:endParaRPr lang="nb-NO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b-NO" b="0" i="1" smtClean="0">
                          <a:latin typeface="Cambria Math" panose="02040503050406030204" pitchFamily="18" charset="0"/>
                        </a:rPr>
                        <m:t>𝑁</m:t>
                      </m:r>
                      <m:r>
                        <a:rPr lang="nb-NO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               1=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𝑏</m:t>
                      </m:r>
                    </m:oMath>
                  </m:oMathPara>
                </a14:m>
                <a:endParaRPr lang="nb-NO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nb-NO" b="0" i="1" smtClean="0">
                          <a:latin typeface="Cambria Math" panose="02040503050406030204" pitchFamily="18" charset="0"/>
                        </a:rPr>
                        <m:t>𝑁</m:t>
                      </m:r>
                    </m:oMath>
                  </m:oMathPara>
                </a14:m>
                <a:endParaRPr lang="nb-NO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nb-NO" dirty="0"/>
              </a:p>
              <a:p>
                <a:pPr marL="0" indent="0">
                  <a:buNone/>
                </a:pPr>
                <a:endParaRPr lang="nb-NO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nb-NO" b="0" i="1" smtClean="0">
                          <a:latin typeface="Cambria Math" panose="02040503050406030204" pitchFamily="18" charset="0"/>
                        </a:rPr>
                        <m:t>𝑁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+1</m:t>
                      </m:r>
                    </m:oMath>
                  </m:oMathPara>
                </a14:m>
                <a:endParaRPr lang="en-US" b="0" i="1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nb-NO" i="1">
                        <a:latin typeface="Cambria Math" panose="02040503050406030204" pitchFamily="18" charset="0"/>
                      </a:rPr>
                      <m:t>𝑁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en-US" i="1" dirty="0">
                    <a:latin typeface="Cambria Math" panose="02040503050406030204" pitchFamily="18" charset="0"/>
                  </a:rPr>
                  <a:t>			</a:t>
                </a:r>
                <a14:m>
                  <m:oMath xmlns:m="http://schemas.openxmlformats.org/officeDocument/2006/math">
                    <m:r>
                      <a:rPr lang="en-US" sz="5600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sz="56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5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b-NO" sz="5600" i="1">
                            <a:latin typeface="Cambria Math" panose="02040503050406030204" pitchFamily="18" charset="0"/>
                          </a:rPr>
                          <m:t>𝑁</m:t>
                        </m:r>
                        <m:r>
                          <a:rPr lang="en-US" sz="5600" i="1">
                            <a:latin typeface="Cambria Math" panose="02040503050406030204" pitchFamily="18" charset="0"/>
                          </a:rPr>
                          <m:t>+1</m:t>
                        </m:r>
                      </m:num>
                      <m:den>
                        <m:r>
                          <a:rPr lang="en-US" sz="5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sz="5600" b="0" i="1" smtClean="0">
                        <a:latin typeface="Cambria Math" panose="02040503050406030204" pitchFamily="18" charset="0"/>
                      </a:rPr>
                      <m:t>              </m:t>
                    </m:r>
                    <m:r>
                      <a:rPr lang="en-US" sz="5600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US" sz="56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5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5600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  <m:r>
                          <a:rPr lang="en-US" sz="56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num>
                      <m:den>
                        <m:r>
                          <a:rPr lang="en-US" sz="5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US" sz="5600" i="1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:endParaRPr lang="en-US" i="1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:r>
                  <a:rPr lang="nb-NO" dirty="0"/>
                  <a:t>			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228EE0A-C685-0E48-D044-BD963DC0476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401416"/>
                <a:ext cx="10515600" cy="5387009"/>
              </a:xfrm>
              <a:blipFill>
                <a:blip r:embed="rId2"/>
                <a:stretch>
                  <a:fillRect l="-232"/>
                </a:stretch>
              </a:blipFill>
            </p:spPr>
            <p:txBody>
              <a:bodyPr/>
              <a:lstStyle/>
              <a:p>
                <a:r>
                  <a:rPr lang="nb-NO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7031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E1790D-F0E6-A81D-AFD8-E98E46C9FD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Oppsummering</a:t>
            </a:r>
            <a:endParaRPr lang="nb-NO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6F41F28-7040-2F18-F704-A7EC7879D31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431235"/>
                <a:ext cx="10515600" cy="4800600"/>
              </a:xfrm>
            </p:spPr>
            <p:txBody>
              <a:bodyPr>
                <a:normAutofit lnSpcReduction="10000"/>
              </a:bodyPr>
              <a:lstStyle/>
              <a:p>
                <a:r>
                  <a:rPr lang="en-US" dirty="0"/>
                  <a:t>Algoritme/</a:t>
                </a:r>
                <a:r>
                  <a:rPr lang="en-US" dirty="0" err="1"/>
                  <a:t>repetisjon</a:t>
                </a:r>
                <a:r>
                  <a:rPr lang="en-US" dirty="0"/>
                  <a:t>/</a:t>
                </a:r>
                <a:r>
                  <a:rPr lang="en-US" dirty="0" err="1"/>
                  <a:t>Iterasjon</a:t>
                </a:r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	Fra L-</a:t>
                </a:r>
                <a:r>
                  <a:rPr lang="en-US" dirty="0" err="1"/>
                  <a:t>Figur</a:t>
                </a:r>
                <a:r>
                  <a:rPr lang="en-US" dirty="0"/>
                  <a:t> </a:t>
                </a:r>
                <a:r>
                  <a:rPr lang="en-US" dirty="0" err="1"/>
                  <a:t>til</a:t>
                </a:r>
                <a:r>
                  <a:rPr lang="en-US" dirty="0"/>
                  <a:t> </a:t>
                </a:r>
                <a:r>
                  <a:rPr lang="en-US" dirty="0" err="1"/>
                  <a:t>ny</a:t>
                </a:r>
                <a:r>
                  <a:rPr lang="en-US" dirty="0"/>
                  <a:t> L-figure</a:t>
                </a:r>
              </a:p>
              <a:p>
                <a:r>
                  <a:rPr lang="en-US" dirty="0" err="1"/>
                  <a:t>Overgangsformler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den>
                    </m:f>
                  </m:oMath>
                </a14:m>
                <a:r>
                  <a:rPr lang="en-US" b="0" dirty="0"/>
                  <a:t>   </a:t>
                </a:r>
                <a:r>
                  <a:rPr lang="en-US" b="0" dirty="0" err="1"/>
                  <a:t>og</a:t>
                </a:r>
                <a:r>
                  <a:rPr lang="en-US" b="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′</m:t>
                    </m:r>
                  </m:oMath>
                </a14:m>
                <a:endParaRPr lang="en-US" b="0" dirty="0"/>
              </a:p>
              <a:p>
                <a:endParaRPr lang="en-US" b="0" dirty="0"/>
              </a:p>
              <a:p>
                <a:r>
                  <a:rPr lang="nb-NO" dirty="0"/>
                  <a:t>Konstant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𝑁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′2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′2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…</m:t>
                    </m:r>
                  </m:oMath>
                </a14:m>
                <a:endParaRPr lang="en-US" b="0" dirty="0"/>
              </a:p>
              <a:p>
                <a:endParaRPr lang="en-US" b="0" dirty="0"/>
              </a:p>
              <a:p>
                <a:r>
                  <a:rPr lang="nb-NO" dirty="0"/>
                  <a:t>Startverdier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  </m:t>
                    </m:r>
                  </m:oMath>
                </a14:m>
                <a:r>
                  <a:rPr lang="nb-NO" dirty="0"/>
                  <a:t>og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nb-NO" dirty="0"/>
              </a:p>
              <a:p>
                <a:endParaRPr lang="nb-NO" dirty="0"/>
              </a:p>
              <a:p>
                <a:r>
                  <a:rPr lang="nb-NO" dirty="0"/>
                  <a:t>Følge med på «kvaliteten»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rad>
                      <m:radPr>
                        <m:degHide m:val="on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</m:rad>
                    <m:r>
                      <a:rPr lang="en-US" b="0" i="1" smtClean="0">
                        <a:latin typeface="Cambria Math" panose="02040503050406030204" pitchFamily="18" charset="0"/>
                      </a:rPr>
                      <m:t>             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rad>
                      <m:radPr>
                        <m:degHide m:val="on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</m:rad>
                    <m:r>
                      <a:rPr lang="en-US" b="0" i="1" smtClean="0">
                        <a:latin typeface="Cambria Math" panose="02040503050406030204" pitchFamily="18" charset="0"/>
                      </a:rPr>
                      <m:t>           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′′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rad>
                      <m:radPr>
                        <m:degHide m:val="on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</m:rad>
                  </m:oMath>
                </a14:m>
                <a:endParaRPr lang="nb-NO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6F41F28-7040-2F18-F704-A7EC7879D31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431235"/>
                <a:ext cx="10515600" cy="4800600"/>
              </a:xfrm>
              <a:blipFill>
                <a:blip r:embed="rId2"/>
                <a:stretch>
                  <a:fillRect l="-1043" t="-2922"/>
                </a:stretch>
              </a:blipFill>
            </p:spPr>
            <p:txBody>
              <a:bodyPr/>
              <a:lstStyle/>
              <a:p>
                <a:r>
                  <a:rPr lang="nb-NO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>
            <a:extLst>
              <a:ext uri="{FF2B5EF4-FFF2-40B4-BE49-F238E27FC236}">
                <a16:creationId xmlns:a16="http://schemas.microsoft.com/office/drawing/2014/main" id="{03BF14F1-3FB3-0682-64C1-7A38A2B99573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7772399" y="1178539"/>
            <a:ext cx="3806509" cy="15149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76008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1346</TotalTime>
  <Words>1183</Words>
  <Application>Microsoft Office PowerPoint</Application>
  <PresentationFormat>Widescreen</PresentationFormat>
  <Paragraphs>172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8" baseType="lpstr">
      <vt:lpstr>Aptos</vt:lpstr>
      <vt:lpstr>Arial</vt:lpstr>
      <vt:lpstr>Calibri</vt:lpstr>
      <vt:lpstr>Calibri Light</vt:lpstr>
      <vt:lpstr>Cambria Math</vt:lpstr>
      <vt:lpstr>Office Theme</vt:lpstr>
      <vt:lpstr> Rotutdragningsalgoritmer:  Fra Geometri til programmering  </vt:lpstr>
      <vt:lpstr>Utgangspunkt: en historisk kilde «Sulbasutra» </vt:lpstr>
      <vt:lpstr> Sulbasutraen inneholder også en oppsiktsvekkende appriksimasjon for den  numeriske verdien av √2:</vt:lpstr>
      <vt:lpstr>Foredragets innhold</vt:lpstr>
      <vt:lpstr>Mulig forklaring Datta (1932),Henderson(2000) forenklet fremstilling</vt:lpstr>
      <vt:lpstr>Noen spørsmål dukker opp </vt:lpstr>
      <vt:lpstr>Hvordan kan vi beskrive prosessen med formler?</vt:lpstr>
      <vt:lpstr>En passende startfigur</vt:lpstr>
      <vt:lpstr>Oppsummering</vt:lpstr>
      <vt:lpstr>Vi setter i gang og programmerer</vt:lpstr>
      <vt:lpstr>https://www.heimwerkertools.com/magazin/holz-spalten-so-geht-es-richtig/</vt:lpstr>
      <vt:lpstr>Bekreftelse av observasjon 1 (Halvering)</vt:lpstr>
      <vt:lpstr>Bekreftelse av observasjonsfase 3 (finpussing) Fordobling av antall korrekte siffer </vt:lpstr>
      <vt:lpstr>Hovedresultat</vt:lpstr>
      <vt:lpstr>Hvor mange iterasjoner må man gjennomføre for å få T korrekte siffer for √N?</vt:lpstr>
      <vt:lpstr>Effektivisering/Videreutvikling/ Konvergensakselerasjon</vt:lpstr>
      <vt:lpstr>Tilpasninger I programmet</vt:lpstr>
      <vt:lpstr>Sammenlikning med andre rotalgoritmer</vt:lpstr>
      <vt:lpstr>PowerPoint Presentation</vt:lpstr>
      <vt:lpstr>Newton metoden</vt:lpstr>
      <vt:lpstr>Oppsummering</vt:lpstr>
      <vt:lpstr>Takk for oppmerksomheten</vt:lpstr>
    </vt:vector>
  </TitlesOfParts>
  <Company>UiB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 gammel indisk metode til rotutdragning - Programmeringsideer i et fornyet matematikkfag  -</dc:title>
  <dc:creator>Christoph Kirfel</dc:creator>
  <cp:lastModifiedBy>Johann Christoph Kirfel</cp:lastModifiedBy>
  <cp:revision>48</cp:revision>
  <dcterms:created xsi:type="dcterms:W3CDTF">2018-05-16T13:36:18Z</dcterms:created>
  <dcterms:modified xsi:type="dcterms:W3CDTF">2025-03-12T08:34:01Z</dcterms:modified>
</cp:coreProperties>
</file>